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application/octet-stream"/>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media/image13.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sldIdLst>
    <p:sldId id="266" r:id="rId5"/>
    <p:sldId id="288" r:id="rId6"/>
    <p:sldId id="289" r:id="rId7"/>
    <p:sldId id="267" r:id="rId8"/>
    <p:sldId id="285" r:id="rId9"/>
    <p:sldId id="268" r:id="rId10"/>
    <p:sldId id="269" r:id="rId11"/>
    <p:sldId id="270" r:id="rId12"/>
    <p:sldId id="271" r:id="rId13"/>
    <p:sldId id="272" r:id="rId14"/>
    <p:sldId id="273" r:id="rId15"/>
    <p:sldId id="274" r:id="rId16"/>
    <p:sldId id="286" r:id="rId17"/>
    <p:sldId id="275" r:id="rId18"/>
    <p:sldId id="284" r:id="rId19"/>
    <p:sldId id="280" r:id="rId20"/>
    <p:sldId id="276" r:id="rId21"/>
    <p:sldId id="277" r:id="rId22"/>
    <p:sldId id="278" r:id="rId23"/>
    <p:sldId id="279" r:id="rId24"/>
    <p:sldId id="281" r:id="rId25"/>
    <p:sldId id="282" r:id="rId26"/>
    <p:sldId id="287" r:id="rId27"/>
    <p:sldId id="28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2" d="100"/>
          <a:sy n="82" d="100"/>
        </p:scale>
        <p:origin x="96" y="4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image1.jpeg>
</file>

<file path=ppt/media/image10.jpeg>
</file>

<file path=ppt/media/image11.jpeg>
</file>

<file path=ppt/media/image12.jpg>
</file>

<file path=ppt/media/image13.jpg>
</file>

<file path=ppt/media/image14.jpg>
</file>

<file path=ppt/media/image2.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11/23/2020</a:t>
            </a:fld>
            <a:endParaRPr lang="en-US" dirty="0"/>
          </a:p>
        </p:txBody>
      </p:sp>
      <p:sp>
        <p:nvSpPr>
          <p:cNvPr id="5" name="Footer Placeholder 4">
            <a:extLst>
              <a:ext uri="{FF2B5EF4-FFF2-40B4-BE49-F238E27FC236}">
                <a16:creationId xmlns=""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11/23/2020</a:t>
            </a:fld>
            <a:endParaRPr lang="en-US" dirty="0"/>
          </a:p>
        </p:txBody>
      </p:sp>
      <p:sp>
        <p:nvSpPr>
          <p:cNvPr id="8" name="Footer Placeholder 7">
            <a:extLst>
              <a:ext uri="{FF2B5EF4-FFF2-40B4-BE49-F238E27FC236}">
                <a16:creationId xmlns=""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11/23/2020</a:t>
            </a:fld>
            <a:endParaRPr lang="en-US" dirty="0"/>
          </a:p>
        </p:txBody>
      </p:sp>
      <p:sp>
        <p:nvSpPr>
          <p:cNvPr id="8" name="Footer Placeholder 7">
            <a:extLst>
              <a:ext uri="{FF2B5EF4-FFF2-40B4-BE49-F238E27FC236}">
                <a16:creationId xmlns=""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11/23/2020</a:t>
            </a:fld>
            <a:endParaRPr lang="en-US" dirty="0"/>
          </a:p>
        </p:txBody>
      </p:sp>
      <p:sp>
        <p:nvSpPr>
          <p:cNvPr id="9" name="Footer Placeholder 8">
            <a:extLst>
              <a:ext uri="{FF2B5EF4-FFF2-40B4-BE49-F238E27FC236}">
                <a16:creationId xmlns=""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11/23/2020</a:t>
            </a:fld>
            <a:endParaRPr lang="en-US" dirty="0"/>
          </a:p>
        </p:txBody>
      </p:sp>
      <p:sp>
        <p:nvSpPr>
          <p:cNvPr id="11" name="Footer Placeholder 10">
            <a:extLst>
              <a:ext uri="{FF2B5EF4-FFF2-40B4-BE49-F238E27FC236}">
                <a16:creationId xmlns=""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11/23/2020</a:t>
            </a:fld>
            <a:endParaRPr lang="en-US" dirty="0"/>
          </a:p>
        </p:txBody>
      </p:sp>
      <p:sp>
        <p:nvSpPr>
          <p:cNvPr id="7" name="Footer Placeholder 6">
            <a:extLst>
              <a:ext uri="{FF2B5EF4-FFF2-40B4-BE49-F238E27FC236}">
                <a16:creationId xmlns=""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11/23/2020</a:t>
            </a:fld>
            <a:endParaRPr lang="en-US" dirty="0"/>
          </a:p>
        </p:txBody>
      </p:sp>
      <p:sp>
        <p:nvSpPr>
          <p:cNvPr id="3" name="Footer Placeholder 2">
            <a:extLst>
              <a:ext uri="{FF2B5EF4-FFF2-40B4-BE49-F238E27FC236}">
                <a16:creationId xmlns=""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11/23/2020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11/23/2020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11/23/2020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hyperlink" Target="https://www.tinkercad.com/things/8WZV1XvPLOY-eep-simulation-project/editel"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AB2EA78-AEB3-469B-9025-3B17201A457B}"/>
              </a:ext>
            </a:extLst>
          </p:cNvPr>
          <p:cNvSpPr>
            <a:spLocks noGrp="1"/>
          </p:cNvSpPr>
          <p:nvPr>
            <p:ph type="ctrTitle"/>
          </p:nvPr>
        </p:nvSpPr>
        <p:spPr>
          <a:xfrm>
            <a:off x="6206218" y="106006"/>
            <a:ext cx="4813072" cy="3494791"/>
          </a:xfrm>
        </p:spPr>
        <p:txBody>
          <a:bodyPr>
            <a:normAutofit/>
          </a:bodyPr>
          <a:lstStyle/>
          <a:p>
            <a:r>
              <a:rPr lang="en-US" dirty="0"/>
              <a:t>Automatic water heater</a:t>
            </a:r>
          </a:p>
        </p:txBody>
      </p:sp>
      <p:sp>
        <p:nvSpPr>
          <p:cNvPr id="3" name="Subtitle 2">
            <a:extLst>
              <a:ext uri="{FF2B5EF4-FFF2-40B4-BE49-F238E27FC236}">
                <a16:creationId xmlns="" xmlns:a16="http://schemas.microsoft.com/office/drawing/2014/main" id="{255E1F2F-E259-4EA8-9FFD-3A10AF541859}"/>
              </a:ext>
            </a:extLst>
          </p:cNvPr>
          <p:cNvSpPr>
            <a:spLocks noGrp="1"/>
          </p:cNvSpPr>
          <p:nvPr>
            <p:ph type="subTitle" idx="1"/>
          </p:nvPr>
        </p:nvSpPr>
        <p:spPr>
          <a:xfrm>
            <a:off x="6096000" y="4064032"/>
            <a:ext cx="5463100" cy="2402375"/>
          </a:xfrm>
        </p:spPr>
        <p:txBody>
          <a:bodyPr>
            <a:normAutofit/>
          </a:bodyPr>
          <a:lstStyle/>
          <a:p>
            <a:r>
              <a:rPr lang="en-GB" sz="1800" dirty="0">
                <a:latin typeface="Arial" panose="020B0604020202020204" pitchFamily="34" charset="0"/>
                <a:cs typeface="Arial" panose="020B0604020202020204" pitchFamily="34" charset="0"/>
              </a:rPr>
              <a:t>19H51A04J7,d.narasimha</a:t>
            </a:r>
          </a:p>
          <a:p>
            <a:r>
              <a:rPr lang="en-GB" sz="1800" dirty="0">
                <a:latin typeface="Arial" panose="020B0604020202020204" pitchFamily="34" charset="0"/>
                <a:cs typeface="Arial" panose="020B0604020202020204" pitchFamily="34" charset="0"/>
              </a:rPr>
              <a:t>19H51A05K3,G.ganendhar</a:t>
            </a:r>
          </a:p>
          <a:p>
            <a:r>
              <a:rPr lang="en-GB" sz="1800" dirty="0">
                <a:latin typeface="Arial" panose="020B0604020202020204" pitchFamily="34" charset="0"/>
                <a:cs typeface="Arial" panose="020B0604020202020204" pitchFamily="34" charset="0"/>
              </a:rPr>
              <a:t>19H51A05L3,p.arpitha </a:t>
            </a:r>
          </a:p>
          <a:p>
            <a:r>
              <a:rPr lang="en-GB" sz="1800" dirty="0">
                <a:latin typeface="Arial" panose="020B0604020202020204" pitchFamily="34" charset="0"/>
                <a:cs typeface="Arial" panose="020B0604020202020204" pitchFamily="34" charset="0"/>
              </a:rPr>
              <a:t>19H51A04K6,k.sravani</a:t>
            </a:r>
          </a:p>
          <a:p>
            <a:r>
              <a:rPr lang="en-GB" sz="1800" dirty="0">
                <a:latin typeface="Arial" panose="020B0604020202020204" pitchFamily="34" charset="0"/>
                <a:cs typeface="Arial" panose="020B0604020202020204" pitchFamily="34" charset="0"/>
              </a:rPr>
              <a:t>19H51A05L5,p.shivasai</a:t>
            </a:r>
          </a:p>
          <a:p>
            <a:endParaRPr lang="en-US" sz="1800" dirty="0"/>
          </a:p>
        </p:txBody>
      </p:sp>
      <p:pic>
        <p:nvPicPr>
          <p:cNvPr id="6" name="Picture 5">
            <a:extLst>
              <a:ext uri="{FF2B5EF4-FFF2-40B4-BE49-F238E27FC236}">
                <a16:creationId xmlns="" xmlns:a16="http://schemas.microsoft.com/office/drawing/2014/main" id="{8940CBE3-3F91-419A-A649-32AB388ECA8B}"/>
              </a:ext>
              <a:ext uri="{C183D7F6-B498-43B3-948B-1728B52AA6E4}">
                <adec:decorative xmlns=""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0"/>
            <a:ext cx="6096000" cy="6857990"/>
          </a:xfrm>
          <a:prstGeom prst="rect">
            <a:avLst/>
          </a:prstGeom>
        </p:spPr>
      </p:pic>
      <p:sp>
        <p:nvSpPr>
          <p:cNvPr id="4" name="Rectangle 3">
            <a:extLst>
              <a:ext uri="{FF2B5EF4-FFF2-40B4-BE49-F238E27FC236}">
                <a16:creationId xmlns="" xmlns:a16="http://schemas.microsoft.com/office/drawing/2014/main" id="{B84634FD-4A59-4645-A168-BE3BB7C65C3F}"/>
              </a:ext>
            </a:extLst>
          </p:cNvPr>
          <p:cNvSpPr/>
          <p:nvPr/>
        </p:nvSpPr>
        <p:spPr>
          <a:xfrm>
            <a:off x="7998781" y="4438835"/>
            <a:ext cx="3133817" cy="532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2EAB20C2-A267-4737-BFF5-586AA8D52E84}"/>
              </a:ext>
            </a:extLst>
          </p:cNvPr>
          <p:cNvSpPr/>
          <p:nvPr/>
        </p:nvSpPr>
        <p:spPr>
          <a:xfrm>
            <a:off x="6095999" y="4438835"/>
            <a:ext cx="1902782" cy="532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8" name="Straight Connector 7">
            <a:extLst>
              <a:ext uri="{FF2B5EF4-FFF2-40B4-BE49-F238E27FC236}">
                <a16:creationId xmlns="" xmlns:a16="http://schemas.microsoft.com/office/drawing/2014/main" id="{A43E196D-1748-4DE3-8D90-710358A6D803}"/>
              </a:ext>
            </a:extLst>
          </p:cNvPr>
          <p:cNvCxnSpPr>
            <a:cxnSpLocks/>
          </p:cNvCxnSpPr>
          <p:nvPr/>
        </p:nvCxnSpPr>
        <p:spPr>
          <a:xfrm>
            <a:off x="6095999" y="3684233"/>
            <a:ext cx="59509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 xmlns:a16="http://schemas.microsoft.com/office/drawing/2014/main" id="{F3058182-3432-4066-A565-0F9363918970}"/>
              </a:ext>
            </a:extLst>
          </p:cNvPr>
          <p:cNvSpPr/>
          <p:nvPr/>
        </p:nvSpPr>
        <p:spPr>
          <a:xfrm>
            <a:off x="9907853" y="4625266"/>
            <a:ext cx="1651247" cy="861134"/>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Team - 09</a:t>
            </a:r>
            <a:endParaRPr lang="en-IN" dirty="0"/>
          </a:p>
        </p:txBody>
      </p:sp>
      <p:sp>
        <p:nvSpPr>
          <p:cNvPr id="11" name="Parallelogram 10">
            <a:extLst>
              <a:ext uri="{FF2B5EF4-FFF2-40B4-BE49-F238E27FC236}">
                <a16:creationId xmlns="" xmlns:a16="http://schemas.microsoft.com/office/drawing/2014/main" id="{7B9A9120-750B-4373-86AC-351E65C7FC0A}"/>
              </a:ext>
            </a:extLst>
          </p:cNvPr>
          <p:cNvSpPr/>
          <p:nvPr/>
        </p:nvSpPr>
        <p:spPr>
          <a:xfrm>
            <a:off x="9964506" y="5488133"/>
            <a:ext cx="1537940" cy="53266"/>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9591584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E4B4ADEB-D1CC-44DC-8185-C164954C79DB}"/>
              </a:ext>
            </a:extLst>
          </p:cNvPr>
          <p:cNvSpPr txBox="1"/>
          <p:nvPr/>
        </p:nvSpPr>
        <p:spPr>
          <a:xfrm>
            <a:off x="399495" y="372862"/>
            <a:ext cx="6107837" cy="3416320"/>
          </a:xfrm>
          <a:prstGeom prst="rect">
            <a:avLst/>
          </a:prstGeom>
          <a:noFill/>
        </p:spPr>
        <p:txBody>
          <a:bodyPr wrap="square" rtlCol="0">
            <a:spAutoFit/>
          </a:bodyPr>
          <a:lstStyle/>
          <a:p>
            <a:r>
              <a:rPr lang="en-US" b="1" dirty="0"/>
              <a:t>4. Heat Pump Water Heater: </a:t>
            </a:r>
            <a:r>
              <a:rPr lang="en-US" dirty="0"/>
              <a:t>Heat pump water heaters use a small amount of electricity to move heat from one place to another, rather than generating heat directly. To heat water, a heat pump works like a refrigerator in reverse. There are different types of heat pump systems but the most common type are when the evaporator absorbs whatever heat energy is available from the air and vaporizes the refrigerant. This vapor is then compressed raising its pressure and temperature. Cold water from the storage tank is now pumped through the evaporator heat exchanger with the now heated water returning back to the storage cylinder.</a:t>
            </a:r>
          </a:p>
          <a:p>
            <a:endParaRPr lang="en-IN" dirty="0"/>
          </a:p>
        </p:txBody>
      </p:sp>
      <p:pic>
        <p:nvPicPr>
          <p:cNvPr id="3" name="Picture 2">
            <a:extLst>
              <a:ext uri="{FF2B5EF4-FFF2-40B4-BE49-F238E27FC236}">
                <a16:creationId xmlns="" xmlns:a16="http://schemas.microsoft.com/office/drawing/2014/main" id="{B929FED9-DBCA-45FA-A770-85B6D6E506D0}"/>
              </a:ext>
            </a:extLst>
          </p:cNvPr>
          <p:cNvPicPr>
            <a:picLocks noChangeAspect="1"/>
          </p:cNvPicPr>
          <p:nvPr/>
        </p:nvPicPr>
        <p:blipFill>
          <a:blip r:embed="rId2"/>
          <a:stretch>
            <a:fillRect/>
          </a:stretch>
        </p:blipFill>
        <p:spPr>
          <a:xfrm>
            <a:off x="7086880" y="1131501"/>
            <a:ext cx="4479901" cy="3312681"/>
          </a:xfrm>
          <a:prstGeom prst="rect">
            <a:avLst/>
          </a:prstGeom>
        </p:spPr>
      </p:pic>
      <p:sp>
        <p:nvSpPr>
          <p:cNvPr id="4" name="TextBox 3">
            <a:extLst>
              <a:ext uri="{FF2B5EF4-FFF2-40B4-BE49-F238E27FC236}">
                <a16:creationId xmlns="" xmlns:a16="http://schemas.microsoft.com/office/drawing/2014/main" id="{657DBE3C-C274-45B7-AF3B-80939810EF0F}"/>
              </a:ext>
            </a:extLst>
          </p:cNvPr>
          <p:cNvSpPr txBox="1"/>
          <p:nvPr/>
        </p:nvSpPr>
        <p:spPr>
          <a:xfrm>
            <a:off x="772356" y="4074850"/>
            <a:ext cx="2503503" cy="147732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Cost</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Size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Power consumption</a:t>
            </a:r>
            <a:endParaRPr lang="en-IN" dirty="0">
              <a:latin typeface="Arial" panose="020B0604020202020204" pitchFamily="34" charset="0"/>
              <a:cs typeface="Arial" panose="020B0604020202020204" pitchFamily="34" charset="0"/>
            </a:endParaRPr>
          </a:p>
        </p:txBody>
      </p:sp>
      <p:sp>
        <p:nvSpPr>
          <p:cNvPr id="6" name="TextBox 5">
            <a:extLst>
              <a:ext uri="{FF2B5EF4-FFF2-40B4-BE49-F238E27FC236}">
                <a16:creationId xmlns="" xmlns:a16="http://schemas.microsoft.com/office/drawing/2014/main" id="{6C1A36FF-0351-41C3-BE6D-57E683DDB98E}"/>
              </a:ext>
            </a:extLst>
          </p:cNvPr>
          <p:cNvSpPr txBox="1"/>
          <p:nvPr/>
        </p:nvSpPr>
        <p:spPr>
          <a:xfrm>
            <a:off x="1624614" y="4074850"/>
            <a:ext cx="3169328" cy="369332"/>
          </a:xfrm>
          <a:prstGeom prst="rect">
            <a:avLst/>
          </a:prstGeom>
          <a:noFill/>
        </p:spPr>
        <p:txBody>
          <a:bodyPr wrap="square" rtlCol="0">
            <a:spAutoFit/>
          </a:bodyPr>
          <a:lstStyle/>
          <a:p>
            <a:r>
              <a:rPr lang="en-US" dirty="0"/>
              <a:t>: 50000₹</a:t>
            </a:r>
            <a:endParaRPr lang="en-IN" dirty="0"/>
          </a:p>
        </p:txBody>
      </p:sp>
      <p:sp>
        <p:nvSpPr>
          <p:cNvPr id="7" name="TextBox 6">
            <a:extLst>
              <a:ext uri="{FF2B5EF4-FFF2-40B4-BE49-F238E27FC236}">
                <a16:creationId xmlns="" xmlns:a16="http://schemas.microsoft.com/office/drawing/2014/main" id="{E5248A08-FE8C-4A3D-AAB5-C8BB9DEA3D42}"/>
              </a:ext>
            </a:extLst>
          </p:cNvPr>
          <p:cNvSpPr txBox="1"/>
          <p:nvPr/>
        </p:nvSpPr>
        <p:spPr>
          <a:xfrm>
            <a:off x="1624614" y="4628848"/>
            <a:ext cx="1846555" cy="369332"/>
          </a:xfrm>
          <a:prstGeom prst="rect">
            <a:avLst/>
          </a:prstGeom>
          <a:noFill/>
        </p:spPr>
        <p:txBody>
          <a:bodyPr wrap="square" rtlCol="0">
            <a:spAutoFit/>
          </a:bodyPr>
          <a:lstStyle/>
          <a:p>
            <a:r>
              <a:rPr lang="en-US" dirty="0"/>
              <a:t>: </a:t>
            </a:r>
            <a:endParaRPr lang="en-IN" dirty="0"/>
          </a:p>
        </p:txBody>
      </p:sp>
      <p:graphicFrame>
        <p:nvGraphicFramePr>
          <p:cNvPr id="8" name="Table 7">
            <a:extLst>
              <a:ext uri="{FF2B5EF4-FFF2-40B4-BE49-F238E27FC236}">
                <a16:creationId xmlns="" xmlns:a16="http://schemas.microsoft.com/office/drawing/2014/main" id="{79B53316-E665-4E4B-80CC-45EBF46E42B4}"/>
              </a:ext>
            </a:extLst>
          </p:cNvPr>
          <p:cNvGraphicFramePr>
            <a:graphicFrameLocks noGrp="1"/>
          </p:cNvGraphicFramePr>
          <p:nvPr>
            <p:extLst>
              <p:ext uri="{D42A27DB-BD31-4B8C-83A1-F6EECF244321}">
                <p14:modId xmlns:p14="http://schemas.microsoft.com/office/powerpoint/2010/main" val="2053760392"/>
              </p:ext>
            </p:extLst>
          </p:nvPr>
        </p:nvGraphicFramePr>
        <p:xfrm>
          <a:off x="1782932" y="4634940"/>
          <a:ext cx="4724400" cy="396240"/>
        </p:xfrm>
        <a:graphic>
          <a:graphicData uri="http://schemas.openxmlformats.org/drawingml/2006/table">
            <a:tbl>
              <a:tblPr/>
              <a:tblGrid>
                <a:gridCol w="4724400">
                  <a:extLst>
                    <a:ext uri="{9D8B030D-6E8A-4147-A177-3AD203B41FA5}">
                      <a16:colId xmlns="" xmlns:a16="http://schemas.microsoft.com/office/drawing/2014/main" val="1012630922"/>
                    </a:ext>
                  </a:extLst>
                </a:gridCol>
              </a:tblGrid>
              <a:tr h="198120">
                <a:tc>
                  <a:txBody>
                    <a:bodyPr/>
                    <a:lstStyle/>
                    <a:p>
                      <a:r>
                        <a:rPr lang="en-IN" dirty="0">
                          <a:effectLst/>
                        </a:rPr>
                        <a:t>901-1200 sf</a:t>
                      </a:r>
                    </a:p>
                  </a:txBody>
                  <a:tcPr marL="76200" marR="76200" marT="60960" marB="60960" anchor="ctr">
                    <a:lnL>
                      <a:noFill/>
                    </a:lnL>
                    <a:lnR>
                      <a:noFill/>
                    </a:lnR>
                    <a:lnT>
                      <a:noFill/>
                    </a:lnT>
                    <a:lnB w="7620" cap="flat" cmpd="sng" algn="ctr">
                      <a:solidFill>
                        <a:srgbClr val="EBEBEB"/>
                      </a:solidFill>
                      <a:prstDash val="solid"/>
                      <a:round/>
                      <a:headEnd type="none" w="med" len="med"/>
                      <a:tailEnd type="none" w="med" len="med"/>
                    </a:lnB>
                    <a:solidFill>
                      <a:srgbClr val="FFFFFF"/>
                    </a:solidFill>
                  </a:tcPr>
                </a:tc>
                <a:extLst>
                  <a:ext uri="{0D108BD9-81ED-4DB2-BD59-A6C34878D82A}">
                    <a16:rowId xmlns="" xmlns:a16="http://schemas.microsoft.com/office/drawing/2014/main" val="3796280203"/>
                  </a:ext>
                </a:extLst>
              </a:tr>
            </a:tbl>
          </a:graphicData>
        </a:graphic>
      </p:graphicFrame>
      <p:sp>
        <p:nvSpPr>
          <p:cNvPr id="9" name="TextBox 8">
            <a:extLst>
              <a:ext uri="{FF2B5EF4-FFF2-40B4-BE49-F238E27FC236}">
                <a16:creationId xmlns="" xmlns:a16="http://schemas.microsoft.com/office/drawing/2014/main" id="{4C5F6F0B-67F6-47C1-85C6-370DE9F284EE}"/>
              </a:ext>
            </a:extLst>
          </p:cNvPr>
          <p:cNvSpPr txBox="1"/>
          <p:nvPr/>
        </p:nvSpPr>
        <p:spPr>
          <a:xfrm>
            <a:off x="3111624" y="5176479"/>
            <a:ext cx="3156011" cy="369332"/>
          </a:xfrm>
          <a:prstGeom prst="rect">
            <a:avLst/>
          </a:prstGeom>
          <a:noFill/>
        </p:spPr>
        <p:txBody>
          <a:bodyPr wrap="square" rtlCol="0">
            <a:spAutoFit/>
          </a:bodyPr>
          <a:lstStyle/>
          <a:p>
            <a:r>
              <a:rPr lang="en-US" dirty="0"/>
              <a:t>: 3000 watts</a:t>
            </a:r>
            <a:endParaRPr lang="en-IN" dirty="0"/>
          </a:p>
        </p:txBody>
      </p:sp>
    </p:spTree>
    <p:extLst>
      <p:ext uri="{BB962C8B-B14F-4D97-AF65-F5344CB8AC3E}">
        <p14:creationId xmlns:p14="http://schemas.microsoft.com/office/powerpoint/2010/main" val="25200206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 xmlns:a16="http://schemas.microsoft.com/office/drawing/2014/main" id="{089737AF-2DA6-496A-9F27-0E99C393D8A6}"/>
              </a:ext>
            </a:extLst>
          </p:cNvPr>
          <p:cNvGraphicFramePr>
            <a:graphicFrameLocks noGrp="1"/>
          </p:cNvGraphicFramePr>
          <p:nvPr>
            <p:extLst>
              <p:ext uri="{D42A27DB-BD31-4B8C-83A1-F6EECF244321}">
                <p14:modId xmlns:p14="http://schemas.microsoft.com/office/powerpoint/2010/main" val="3480516133"/>
              </p:ext>
            </p:extLst>
          </p:nvPr>
        </p:nvGraphicFramePr>
        <p:xfrm>
          <a:off x="363983" y="550415"/>
          <a:ext cx="11443317" cy="5442013"/>
        </p:xfrm>
        <a:graphic>
          <a:graphicData uri="http://schemas.openxmlformats.org/drawingml/2006/table">
            <a:tbl>
              <a:tblPr firstRow="1" firstCol="1" lastRow="1" lastCol="1" bandRow="1" bandCol="1">
                <a:tableStyleId>{2D5ABB26-0587-4C30-8999-92F81FD0307C}</a:tableStyleId>
              </a:tblPr>
              <a:tblGrid>
                <a:gridCol w="11443317">
                  <a:extLst>
                    <a:ext uri="{9D8B030D-6E8A-4147-A177-3AD203B41FA5}">
                      <a16:colId xmlns="" xmlns:a16="http://schemas.microsoft.com/office/drawing/2014/main" val="1223204283"/>
                    </a:ext>
                  </a:extLst>
                </a:gridCol>
              </a:tblGrid>
              <a:tr h="5442013">
                <a:tc>
                  <a:txBody>
                    <a:bodyPr/>
                    <a:lstStyle/>
                    <a:p>
                      <a:r>
                        <a:rPr lang="en-US" dirty="0"/>
                        <a:t>                                     </a:t>
                      </a:r>
                      <a:r>
                        <a:rPr lang="en-US" dirty="0" smtClean="0"/>
                        <a:t>             </a:t>
                      </a:r>
                      <a:r>
                        <a:rPr lang="en-US" dirty="0"/>
                        <a:t>1) It may explode</a:t>
                      </a:r>
                    </a:p>
                    <a:p>
                      <a:r>
                        <a:rPr lang="en-US" dirty="0"/>
                        <a:t>                                      </a:t>
                      </a:r>
                      <a:r>
                        <a:rPr lang="en-US" dirty="0" smtClean="0"/>
                        <a:t>             2</a:t>
                      </a:r>
                      <a:r>
                        <a:rPr lang="en-US" dirty="0"/>
                        <a:t>) And It stops heating the water after water is </a:t>
                      </a:r>
                    </a:p>
                    <a:p>
                      <a:r>
                        <a:rPr lang="en-US" dirty="0"/>
                        <a:t>                                         </a:t>
                      </a:r>
                      <a:r>
                        <a:rPr lang="en-US" dirty="0" smtClean="0"/>
                        <a:t>           </a:t>
                      </a:r>
                      <a:r>
                        <a:rPr lang="en-US" dirty="0"/>
                        <a:t>heated but the power continues to flow into the                       </a:t>
                      </a:r>
                    </a:p>
                    <a:p>
                      <a:r>
                        <a:rPr lang="en-US"/>
                        <a:t>                                         </a:t>
                      </a:r>
                      <a:r>
                        <a:rPr lang="en-US" smtClean="0"/>
                        <a:t>            </a:t>
                      </a:r>
                      <a:r>
                        <a:rPr lang="en-US" dirty="0"/>
                        <a:t>heater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919963966"/>
                  </a:ext>
                </a:extLst>
              </a:tr>
            </a:tbl>
          </a:graphicData>
        </a:graphic>
      </p:graphicFrame>
      <p:cxnSp>
        <p:nvCxnSpPr>
          <p:cNvPr id="4" name="Straight Connector 3">
            <a:extLst>
              <a:ext uri="{FF2B5EF4-FFF2-40B4-BE49-F238E27FC236}">
                <a16:creationId xmlns="" xmlns:a16="http://schemas.microsoft.com/office/drawing/2014/main" id="{C7420712-39AB-45AC-9533-3B05741F0E3C}"/>
              </a:ext>
            </a:extLst>
          </p:cNvPr>
          <p:cNvCxnSpPr/>
          <p:nvPr/>
        </p:nvCxnSpPr>
        <p:spPr>
          <a:xfrm>
            <a:off x="3009530" y="408373"/>
            <a:ext cx="0" cy="5584054"/>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 xmlns:a16="http://schemas.microsoft.com/office/drawing/2014/main" id="{E7BDB208-FCE2-4DD4-BDF7-0C3FA3C16E26}"/>
              </a:ext>
            </a:extLst>
          </p:cNvPr>
          <p:cNvCxnSpPr>
            <a:cxnSpLocks/>
          </p:cNvCxnSpPr>
          <p:nvPr/>
        </p:nvCxnSpPr>
        <p:spPr>
          <a:xfrm flipV="1">
            <a:off x="363984" y="1784412"/>
            <a:ext cx="11443317" cy="2663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 xmlns:a16="http://schemas.microsoft.com/office/drawing/2014/main" id="{03CA7274-381C-41CA-A7C6-83688899567B}"/>
              </a:ext>
            </a:extLst>
          </p:cNvPr>
          <p:cNvCxnSpPr>
            <a:cxnSpLocks/>
            <a:stCxn id="2" idx="1"/>
            <a:endCxn id="2" idx="3"/>
          </p:cNvCxnSpPr>
          <p:nvPr/>
        </p:nvCxnSpPr>
        <p:spPr>
          <a:xfrm>
            <a:off x="363983" y="3271421"/>
            <a:ext cx="1144331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 xmlns:a16="http://schemas.microsoft.com/office/drawing/2014/main" id="{A3A4CA72-19C6-4B21-8E0D-A1506912C4B5}"/>
              </a:ext>
            </a:extLst>
          </p:cNvPr>
          <p:cNvCxnSpPr>
            <a:cxnSpLocks/>
          </p:cNvCxnSpPr>
          <p:nvPr/>
        </p:nvCxnSpPr>
        <p:spPr>
          <a:xfrm flipV="1">
            <a:off x="363984" y="4568073"/>
            <a:ext cx="11443317" cy="74948"/>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 xmlns:a16="http://schemas.microsoft.com/office/drawing/2014/main" id="{22881BA0-E0C8-40F7-ABB7-0BBE51D4BE26}"/>
              </a:ext>
            </a:extLst>
          </p:cNvPr>
          <p:cNvSpPr/>
          <p:nvPr/>
        </p:nvSpPr>
        <p:spPr>
          <a:xfrm>
            <a:off x="363982" y="324036"/>
            <a:ext cx="11443313" cy="23525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Existing systems                             gaps in existing systems(drawbacks)</a:t>
            </a:r>
            <a:endParaRPr lang="en-IN" dirty="0">
              <a:solidFill>
                <a:schemeClr val="tx1"/>
              </a:solidFill>
            </a:endParaRPr>
          </a:p>
        </p:txBody>
      </p:sp>
      <p:cxnSp>
        <p:nvCxnSpPr>
          <p:cNvPr id="15" name="Straight Connector 14">
            <a:extLst>
              <a:ext uri="{FF2B5EF4-FFF2-40B4-BE49-F238E27FC236}">
                <a16:creationId xmlns="" xmlns:a16="http://schemas.microsoft.com/office/drawing/2014/main" id="{8223BD48-A1D0-40B5-A12A-534230620C64}"/>
              </a:ext>
            </a:extLst>
          </p:cNvPr>
          <p:cNvCxnSpPr/>
          <p:nvPr/>
        </p:nvCxnSpPr>
        <p:spPr>
          <a:xfrm flipV="1">
            <a:off x="3009530" y="301843"/>
            <a:ext cx="0" cy="248572"/>
          </a:xfrm>
          <a:prstGeom prst="line">
            <a:avLst/>
          </a:prstGeom>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 xmlns:a16="http://schemas.microsoft.com/office/drawing/2014/main" id="{26BD3036-C458-4882-9481-8FC45A4E0791}"/>
              </a:ext>
            </a:extLst>
          </p:cNvPr>
          <p:cNvPicPr>
            <a:picLocks noChangeAspect="1"/>
          </p:cNvPicPr>
          <p:nvPr/>
        </p:nvPicPr>
        <p:blipFill>
          <a:blip r:embed="rId2"/>
          <a:stretch>
            <a:fillRect/>
          </a:stretch>
        </p:blipFill>
        <p:spPr>
          <a:xfrm>
            <a:off x="872511" y="641696"/>
            <a:ext cx="1116083" cy="1116083"/>
          </a:xfrm>
          <a:prstGeom prst="rect">
            <a:avLst/>
          </a:prstGeom>
        </p:spPr>
      </p:pic>
      <p:pic>
        <p:nvPicPr>
          <p:cNvPr id="18" name="Picture 17">
            <a:extLst>
              <a:ext uri="{FF2B5EF4-FFF2-40B4-BE49-F238E27FC236}">
                <a16:creationId xmlns="" xmlns:a16="http://schemas.microsoft.com/office/drawing/2014/main" id="{6B956CC2-B3EA-476F-A3D7-556BB780F8A3}"/>
              </a:ext>
            </a:extLst>
          </p:cNvPr>
          <p:cNvPicPr>
            <a:picLocks noChangeAspect="1"/>
          </p:cNvPicPr>
          <p:nvPr/>
        </p:nvPicPr>
        <p:blipFill>
          <a:blip r:embed="rId3"/>
          <a:stretch>
            <a:fillRect/>
          </a:stretch>
        </p:blipFill>
        <p:spPr>
          <a:xfrm>
            <a:off x="1258105" y="1863235"/>
            <a:ext cx="437513" cy="1208441"/>
          </a:xfrm>
          <a:prstGeom prst="rect">
            <a:avLst/>
          </a:prstGeom>
        </p:spPr>
      </p:pic>
      <p:pic>
        <p:nvPicPr>
          <p:cNvPr id="19" name="Picture 18">
            <a:extLst>
              <a:ext uri="{FF2B5EF4-FFF2-40B4-BE49-F238E27FC236}">
                <a16:creationId xmlns="" xmlns:a16="http://schemas.microsoft.com/office/drawing/2014/main" id="{2A665429-B9F5-425E-A244-86B80A8C6ABE}"/>
              </a:ext>
            </a:extLst>
          </p:cNvPr>
          <p:cNvPicPr>
            <a:picLocks noChangeAspect="1"/>
          </p:cNvPicPr>
          <p:nvPr/>
        </p:nvPicPr>
        <p:blipFill>
          <a:blip r:embed="rId4"/>
          <a:stretch>
            <a:fillRect/>
          </a:stretch>
        </p:blipFill>
        <p:spPr>
          <a:xfrm>
            <a:off x="657453" y="3200400"/>
            <a:ext cx="1411039" cy="1411039"/>
          </a:xfrm>
          <a:prstGeom prst="rect">
            <a:avLst/>
          </a:prstGeom>
        </p:spPr>
      </p:pic>
      <p:pic>
        <p:nvPicPr>
          <p:cNvPr id="20" name="Picture 19">
            <a:extLst>
              <a:ext uri="{FF2B5EF4-FFF2-40B4-BE49-F238E27FC236}">
                <a16:creationId xmlns="" xmlns:a16="http://schemas.microsoft.com/office/drawing/2014/main" id="{91FBADCF-8D9C-4D37-B51E-13BB383033F3}"/>
              </a:ext>
            </a:extLst>
          </p:cNvPr>
          <p:cNvPicPr>
            <a:picLocks noChangeAspect="1"/>
          </p:cNvPicPr>
          <p:nvPr/>
        </p:nvPicPr>
        <p:blipFill>
          <a:blip r:embed="rId5"/>
          <a:stretch>
            <a:fillRect/>
          </a:stretch>
        </p:blipFill>
        <p:spPr>
          <a:xfrm>
            <a:off x="679105" y="4717970"/>
            <a:ext cx="1593557" cy="1178362"/>
          </a:xfrm>
          <a:prstGeom prst="rect">
            <a:avLst/>
          </a:prstGeom>
        </p:spPr>
      </p:pic>
      <p:sp>
        <p:nvSpPr>
          <p:cNvPr id="5" name="TextBox 4">
            <a:extLst>
              <a:ext uri="{FF2B5EF4-FFF2-40B4-BE49-F238E27FC236}">
                <a16:creationId xmlns="" xmlns:a16="http://schemas.microsoft.com/office/drawing/2014/main" id="{297305A8-44F9-4386-A661-254F82749B1D}"/>
              </a:ext>
            </a:extLst>
          </p:cNvPr>
          <p:cNvSpPr txBox="1"/>
          <p:nvPr/>
        </p:nvSpPr>
        <p:spPr>
          <a:xfrm>
            <a:off x="3204839" y="2024109"/>
            <a:ext cx="4909346" cy="646331"/>
          </a:xfrm>
          <a:prstGeom prst="rect">
            <a:avLst/>
          </a:prstGeom>
          <a:noFill/>
        </p:spPr>
        <p:txBody>
          <a:bodyPr wrap="square" rtlCol="0">
            <a:spAutoFit/>
          </a:bodyPr>
          <a:lstStyle/>
          <a:p>
            <a:pPr marL="342900" indent="-342900">
              <a:buAutoNum type="arabicParenR"/>
            </a:pPr>
            <a:r>
              <a:rPr lang="en-US" dirty="0"/>
              <a:t>Due to the pressure inside it may explode</a:t>
            </a:r>
          </a:p>
          <a:p>
            <a:pPr marL="342900" indent="-342900">
              <a:buAutoNum type="arabicParenR"/>
            </a:pPr>
            <a:r>
              <a:rPr lang="en-US" dirty="0"/>
              <a:t>It is expensive to install and use</a:t>
            </a:r>
            <a:endParaRPr lang="en-IN" dirty="0"/>
          </a:p>
        </p:txBody>
      </p:sp>
      <p:sp>
        <p:nvSpPr>
          <p:cNvPr id="7" name="TextBox 6">
            <a:extLst>
              <a:ext uri="{FF2B5EF4-FFF2-40B4-BE49-F238E27FC236}">
                <a16:creationId xmlns="" xmlns:a16="http://schemas.microsoft.com/office/drawing/2014/main" id="{D3ABA4D2-0385-4AEE-88DB-4561651BD6E6}"/>
              </a:ext>
            </a:extLst>
          </p:cNvPr>
          <p:cNvSpPr txBox="1"/>
          <p:nvPr/>
        </p:nvSpPr>
        <p:spPr>
          <a:xfrm>
            <a:off x="3204839" y="3367744"/>
            <a:ext cx="4714037" cy="1200329"/>
          </a:xfrm>
          <a:prstGeom prst="rect">
            <a:avLst/>
          </a:prstGeom>
          <a:noFill/>
        </p:spPr>
        <p:txBody>
          <a:bodyPr wrap="square" rtlCol="0">
            <a:spAutoFit/>
          </a:bodyPr>
          <a:lstStyle/>
          <a:p>
            <a:r>
              <a:rPr lang="en-US" dirty="0"/>
              <a:t>1)These water heaters function only when cloudy rainy foggy days</a:t>
            </a:r>
          </a:p>
          <a:p>
            <a:r>
              <a:rPr lang="en-US" dirty="0"/>
              <a:t>2)These require large space and sufficient light </a:t>
            </a:r>
          </a:p>
          <a:p>
            <a:r>
              <a:rPr lang="en-US" dirty="0"/>
              <a:t>To fall on them to function</a:t>
            </a:r>
            <a:endParaRPr lang="en-IN" dirty="0"/>
          </a:p>
        </p:txBody>
      </p:sp>
      <p:sp>
        <p:nvSpPr>
          <p:cNvPr id="9" name="TextBox 8">
            <a:extLst>
              <a:ext uri="{FF2B5EF4-FFF2-40B4-BE49-F238E27FC236}">
                <a16:creationId xmlns="" xmlns:a16="http://schemas.microsoft.com/office/drawing/2014/main" id="{AFCFC44E-B9EB-428A-ACE7-3D6D9B3C7E99}"/>
              </a:ext>
            </a:extLst>
          </p:cNvPr>
          <p:cNvSpPr txBox="1"/>
          <p:nvPr/>
        </p:nvSpPr>
        <p:spPr>
          <a:xfrm>
            <a:off x="3169329" y="4674604"/>
            <a:ext cx="8637972" cy="923330"/>
          </a:xfrm>
          <a:prstGeom prst="rect">
            <a:avLst/>
          </a:prstGeom>
          <a:noFill/>
        </p:spPr>
        <p:txBody>
          <a:bodyPr wrap="square" rtlCol="0">
            <a:spAutoFit/>
          </a:bodyPr>
          <a:lstStyle/>
          <a:p>
            <a:r>
              <a:rPr lang="en-US" dirty="0"/>
              <a:t>1)They can waste up to 15% of energy through radiant heat loss</a:t>
            </a:r>
          </a:p>
          <a:p>
            <a:r>
              <a:rPr lang="en-US" dirty="0"/>
              <a:t>2) Heat pumps may not be comfortable to use in cold environments, because they can cool the environment, which will not be good for basements that should be warm and dry</a:t>
            </a:r>
            <a:endParaRPr lang="en-IN" dirty="0"/>
          </a:p>
        </p:txBody>
      </p:sp>
    </p:spTree>
    <p:extLst>
      <p:ext uri="{BB962C8B-B14F-4D97-AF65-F5344CB8AC3E}">
        <p14:creationId xmlns:p14="http://schemas.microsoft.com/office/powerpoint/2010/main" val="29637450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704D6C60-74DB-4D91-BEC5-B78127025457}"/>
              </a:ext>
            </a:extLst>
          </p:cNvPr>
          <p:cNvPicPr>
            <a:picLocks noChangeAspect="1"/>
          </p:cNvPicPr>
          <p:nvPr/>
        </p:nvPicPr>
        <p:blipFill>
          <a:blip r:embed="rId2"/>
          <a:stretch>
            <a:fillRect/>
          </a:stretch>
        </p:blipFill>
        <p:spPr>
          <a:xfrm>
            <a:off x="1669741" y="1261415"/>
            <a:ext cx="8335393" cy="4789817"/>
          </a:xfrm>
          <a:prstGeom prst="rect">
            <a:avLst/>
          </a:prstGeom>
        </p:spPr>
      </p:pic>
      <p:sp>
        <p:nvSpPr>
          <p:cNvPr id="4" name="Rectangle 3">
            <a:extLst>
              <a:ext uri="{FF2B5EF4-FFF2-40B4-BE49-F238E27FC236}">
                <a16:creationId xmlns="" xmlns:a16="http://schemas.microsoft.com/office/drawing/2014/main" id="{C92C8F56-A8A6-47C1-A4CB-2542B96AE960}"/>
              </a:ext>
            </a:extLst>
          </p:cNvPr>
          <p:cNvSpPr/>
          <p:nvPr/>
        </p:nvSpPr>
        <p:spPr>
          <a:xfrm>
            <a:off x="896645" y="452761"/>
            <a:ext cx="3515557" cy="488272"/>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Hardware diagram</a:t>
            </a:r>
            <a:endParaRPr lang="en-IN" sz="2400" dirty="0"/>
          </a:p>
        </p:txBody>
      </p:sp>
      <p:sp>
        <p:nvSpPr>
          <p:cNvPr id="5" name="Rectangle 4">
            <a:extLst>
              <a:ext uri="{FF2B5EF4-FFF2-40B4-BE49-F238E27FC236}">
                <a16:creationId xmlns="" xmlns:a16="http://schemas.microsoft.com/office/drawing/2014/main" id="{3A1D8C5B-8F7D-4C27-9ECB-7F2744B084B1}"/>
              </a:ext>
            </a:extLst>
          </p:cNvPr>
          <p:cNvSpPr/>
          <p:nvPr/>
        </p:nvSpPr>
        <p:spPr>
          <a:xfrm>
            <a:off x="896644" y="941033"/>
            <a:ext cx="3311372" cy="1065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091033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 xmlns:a16="http://schemas.microsoft.com/office/drawing/2014/main" id="{49DF001F-C838-4C69-975E-4F84B9E3064B}"/>
              </a:ext>
            </a:extLst>
          </p:cNvPr>
          <p:cNvSpPr/>
          <p:nvPr/>
        </p:nvSpPr>
        <p:spPr>
          <a:xfrm>
            <a:off x="736846" y="346229"/>
            <a:ext cx="2894121" cy="488272"/>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Hardware components</a:t>
            </a:r>
            <a:endParaRPr lang="en-IN" dirty="0"/>
          </a:p>
        </p:txBody>
      </p:sp>
      <p:sp>
        <p:nvSpPr>
          <p:cNvPr id="19" name="Rectangle 18">
            <a:extLst>
              <a:ext uri="{FF2B5EF4-FFF2-40B4-BE49-F238E27FC236}">
                <a16:creationId xmlns="" xmlns:a16="http://schemas.microsoft.com/office/drawing/2014/main" id="{CD40CA26-5353-4408-9911-A4117038A192}"/>
              </a:ext>
            </a:extLst>
          </p:cNvPr>
          <p:cNvSpPr/>
          <p:nvPr/>
        </p:nvSpPr>
        <p:spPr>
          <a:xfrm>
            <a:off x="736846" y="834501"/>
            <a:ext cx="2716567" cy="1065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Right 19">
            <a:extLst>
              <a:ext uri="{FF2B5EF4-FFF2-40B4-BE49-F238E27FC236}">
                <a16:creationId xmlns="" xmlns:a16="http://schemas.microsoft.com/office/drawing/2014/main" id="{E6D6D539-966B-4367-91B6-AA6A3C1EA8BE}"/>
              </a:ext>
            </a:extLst>
          </p:cNvPr>
          <p:cNvSpPr/>
          <p:nvPr/>
        </p:nvSpPr>
        <p:spPr>
          <a:xfrm>
            <a:off x="736846" y="1494409"/>
            <a:ext cx="630315" cy="248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Arrow: Right 20">
            <a:extLst>
              <a:ext uri="{FF2B5EF4-FFF2-40B4-BE49-F238E27FC236}">
                <a16:creationId xmlns="" xmlns:a16="http://schemas.microsoft.com/office/drawing/2014/main" id="{F31E462D-3481-4F9E-A952-07345FD125AD}"/>
              </a:ext>
            </a:extLst>
          </p:cNvPr>
          <p:cNvSpPr/>
          <p:nvPr/>
        </p:nvSpPr>
        <p:spPr>
          <a:xfrm>
            <a:off x="736846" y="2047785"/>
            <a:ext cx="630315" cy="248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Right 21">
            <a:extLst>
              <a:ext uri="{FF2B5EF4-FFF2-40B4-BE49-F238E27FC236}">
                <a16:creationId xmlns="" xmlns:a16="http://schemas.microsoft.com/office/drawing/2014/main" id="{6D748F81-DA80-4382-AF36-E8B0C6E65547}"/>
              </a:ext>
            </a:extLst>
          </p:cNvPr>
          <p:cNvSpPr/>
          <p:nvPr/>
        </p:nvSpPr>
        <p:spPr>
          <a:xfrm>
            <a:off x="736845" y="2601161"/>
            <a:ext cx="630315" cy="248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Right 22">
            <a:extLst>
              <a:ext uri="{FF2B5EF4-FFF2-40B4-BE49-F238E27FC236}">
                <a16:creationId xmlns="" xmlns:a16="http://schemas.microsoft.com/office/drawing/2014/main" id="{23645DCC-5E32-4F8B-B320-05E2B249A920}"/>
              </a:ext>
            </a:extLst>
          </p:cNvPr>
          <p:cNvSpPr/>
          <p:nvPr/>
        </p:nvSpPr>
        <p:spPr>
          <a:xfrm>
            <a:off x="736845" y="3154537"/>
            <a:ext cx="630315" cy="248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Arrow: Right 23">
            <a:extLst>
              <a:ext uri="{FF2B5EF4-FFF2-40B4-BE49-F238E27FC236}">
                <a16:creationId xmlns="" xmlns:a16="http://schemas.microsoft.com/office/drawing/2014/main" id="{AA2E8A6E-A748-4078-9AF8-7D638AD1CEC1}"/>
              </a:ext>
            </a:extLst>
          </p:cNvPr>
          <p:cNvSpPr/>
          <p:nvPr/>
        </p:nvSpPr>
        <p:spPr>
          <a:xfrm>
            <a:off x="736843" y="3687184"/>
            <a:ext cx="630315" cy="248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 xmlns:a16="http://schemas.microsoft.com/office/drawing/2014/main" id="{8094E643-6207-4248-A48B-6610179CF4B7}"/>
              </a:ext>
            </a:extLst>
          </p:cNvPr>
          <p:cNvSpPr txBox="1"/>
          <p:nvPr/>
        </p:nvSpPr>
        <p:spPr>
          <a:xfrm>
            <a:off x="1544714" y="1403206"/>
            <a:ext cx="2876364" cy="3693319"/>
          </a:xfrm>
          <a:prstGeom prst="rect">
            <a:avLst/>
          </a:prstGeom>
          <a:noFill/>
        </p:spPr>
        <p:txBody>
          <a:bodyPr wrap="square" rtlCol="0">
            <a:spAutoFit/>
          </a:bodyPr>
          <a:lstStyle/>
          <a:p>
            <a:r>
              <a:rPr lang="en-US" dirty="0"/>
              <a:t>Arduino UNO</a:t>
            </a:r>
          </a:p>
          <a:p>
            <a:endParaRPr lang="en-US" dirty="0"/>
          </a:p>
          <a:p>
            <a:r>
              <a:rPr lang="en-US" dirty="0"/>
              <a:t>Breadboard</a:t>
            </a:r>
          </a:p>
          <a:p>
            <a:endParaRPr lang="en-US" dirty="0"/>
          </a:p>
          <a:p>
            <a:r>
              <a:rPr lang="en-US" dirty="0"/>
              <a:t>Temperature sensor</a:t>
            </a:r>
          </a:p>
          <a:p>
            <a:endParaRPr lang="en-US" dirty="0"/>
          </a:p>
          <a:p>
            <a:r>
              <a:rPr lang="en-US" dirty="0"/>
              <a:t>Led</a:t>
            </a:r>
          </a:p>
          <a:p>
            <a:endParaRPr lang="en-US" dirty="0"/>
          </a:p>
          <a:p>
            <a:r>
              <a:rPr lang="en-US" dirty="0"/>
              <a:t>Buzzer</a:t>
            </a:r>
          </a:p>
          <a:p>
            <a:endParaRPr lang="en-US" dirty="0"/>
          </a:p>
          <a:p>
            <a:r>
              <a:rPr lang="en-US" dirty="0"/>
              <a:t>Resistor</a:t>
            </a:r>
          </a:p>
          <a:p>
            <a:endParaRPr lang="en-US" dirty="0"/>
          </a:p>
          <a:p>
            <a:r>
              <a:rPr lang="en-US" dirty="0"/>
              <a:t>Jumper wires</a:t>
            </a:r>
          </a:p>
        </p:txBody>
      </p:sp>
      <p:sp>
        <p:nvSpPr>
          <p:cNvPr id="26" name="Arrow: Right 25">
            <a:extLst>
              <a:ext uri="{FF2B5EF4-FFF2-40B4-BE49-F238E27FC236}">
                <a16:creationId xmlns="" xmlns:a16="http://schemas.microsoft.com/office/drawing/2014/main" id="{64482D58-B76D-4953-B2B4-890B18765877}"/>
              </a:ext>
            </a:extLst>
          </p:cNvPr>
          <p:cNvSpPr/>
          <p:nvPr/>
        </p:nvSpPr>
        <p:spPr>
          <a:xfrm>
            <a:off x="736843" y="4240560"/>
            <a:ext cx="630315" cy="248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Arrow: Right 26">
            <a:extLst>
              <a:ext uri="{FF2B5EF4-FFF2-40B4-BE49-F238E27FC236}">
                <a16:creationId xmlns="" xmlns:a16="http://schemas.microsoft.com/office/drawing/2014/main" id="{F93DA078-808C-4F5D-88BE-FF7F1E05E89A}"/>
              </a:ext>
            </a:extLst>
          </p:cNvPr>
          <p:cNvSpPr/>
          <p:nvPr/>
        </p:nvSpPr>
        <p:spPr>
          <a:xfrm>
            <a:off x="736843" y="4773207"/>
            <a:ext cx="630315" cy="248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27">
            <a:extLst>
              <a:ext uri="{FF2B5EF4-FFF2-40B4-BE49-F238E27FC236}">
                <a16:creationId xmlns="" xmlns:a16="http://schemas.microsoft.com/office/drawing/2014/main" id="{99736F96-192B-4AC4-8A80-1B8F68779CB4}"/>
              </a:ext>
            </a:extLst>
          </p:cNvPr>
          <p:cNvSpPr/>
          <p:nvPr/>
        </p:nvSpPr>
        <p:spPr>
          <a:xfrm>
            <a:off x="6020540" y="346229"/>
            <a:ext cx="2894121" cy="488272"/>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 components</a:t>
            </a:r>
            <a:endParaRPr lang="en-IN" dirty="0"/>
          </a:p>
        </p:txBody>
      </p:sp>
      <p:sp>
        <p:nvSpPr>
          <p:cNvPr id="29" name="Rectangle 28">
            <a:extLst>
              <a:ext uri="{FF2B5EF4-FFF2-40B4-BE49-F238E27FC236}">
                <a16:creationId xmlns="" xmlns:a16="http://schemas.microsoft.com/office/drawing/2014/main" id="{B24E523E-CB3F-437F-96B0-506734F517FB}"/>
              </a:ext>
            </a:extLst>
          </p:cNvPr>
          <p:cNvSpPr/>
          <p:nvPr/>
        </p:nvSpPr>
        <p:spPr>
          <a:xfrm>
            <a:off x="6020540" y="824677"/>
            <a:ext cx="2716567" cy="1065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Arrow: Right 29">
            <a:extLst>
              <a:ext uri="{FF2B5EF4-FFF2-40B4-BE49-F238E27FC236}">
                <a16:creationId xmlns="" xmlns:a16="http://schemas.microsoft.com/office/drawing/2014/main" id="{E6D2C7D5-7179-4C3F-A1EA-445C431474B9}"/>
              </a:ext>
            </a:extLst>
          </p:cNvPr>
          <p:cNvSpPr/>
          <p:nvPr/>
        </p:nvSpPr>
        <p:spPr>
          <a:xfrm>
            <a:off x="5211192" y="1403206"/>
            <a:ext cx="630315" cy="2569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Arrow: Right 30">
            <a:extLst>
              <a:ext uri="{FF2B5EF4-FFF2-40B4-BE49-F238E27FC236}">
                <a16:creationId xmlns="" xmlns:a16="http://schemas.microsoft.com/office/drawing/2014/main" id="{9D2CC863-D7D3-4FCA-934C-220BEB7CFFB8}"/>
              </a:ext>
            </a:extLst>
          </p:cNvPr>
          <p:cNvSpPr/>
          <p:nvPr/>
        </p:nvSpPr>
        <p:spPr>
          <a:xfrm>
            <a:off x="5215630" y="1915154"/>
            <a:ext cx="630315" cy="2569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TextBox 31">
            <a:extLst>
              <a:ext uri="{FF2B5EF4-FFF2-40B4-BE49-F238E27FC236}">
                <a16:creationId xmlns="" xmlns:a16="http://schemas.microsoft.com/office/drawing/2014/main" id="{EB40FD8C-4B3A-4E7A-A278-E1DB41929ED4}"/>
              </a:ext>
            </a:extLst>
          </p:cNvPr>
          <p:cNvSpPr txBox="1"/>
          <p:nvPr/>
        </p:nvSpPr>
        <p:spPr>
          <a:xfrm>
            <a:off x="5948039" y="1346999"/>
            <a:ext cx="4465468" cy="369332"/>
          </a:xfrm>
          <a:prstGeom prst="rect">
            <a:avLst/>
          </a:prstGeom>
          <a:noFill/>
        </p:spPr>
        <p:txBody>
          <a:bodyPr wrap="square" rtlCol="0">
            <a:spAutoFit/>
          </a:bodyPr>
          <a:lstStyle/>
          <a:p>
            <a:r>
              <a:rPr lang="en-IN" dirty="0"/>
              <a:t>Arduino Programmer(IDE)</a:t>
            </a:r>
          </a:p>
        </p:txBody>
      </p:sp>
      <p:sp>
        <p:nvSpPr>
          <p:cNvPr id="33" name="TextBox 32">
            <a:extLst>
              <a:ext uri="{FF2B5EF4-FFF2-40B4-BE49-F238E27FC236}">
                <a16:creationId xmlns="" xmlns:a16="http://schemas.microsoft.com/office/drawing/2014/main" id="{37A32832-EA08-4F9D-8C8C-30D406A1B7BA}"/>
              </a:ext>
            </a:extLst>
          </p:cNvPr>
          <p:cNvSpPr txBox="1"/>
          <p:nvPr/>
        </p:nvSpPr>
        <p:spPr>
          <a:xfrm>
            <a:off x="6020540" y="1846555"/>
            <a:ext cx="3638365" cy="369332"/>
          </a:xfrm>
          <a:prstGeom prst="rect">
            <a:avLst/>
          </a:prstGeom>
          <a:noFill/>
        </p:spPr>
        <p:txBody>
          <a:bodyPr wrap="square" rtlCol="0">
            <a:spAutoFit/>
          </a:bodyPr>
          <a:lstStyle/>
          <a:p>
            <a:r>
              <a:rPr lang="en-US" dirty="0"/>
              <a:t>Embedded C language</a:t>
            </a:r>
            <a:endParaRPr lang="en-IN" dirty="0"/>
          </a:p>
        </p:txBody>
      </p:sp>
    </p:spTree>
    <p:extLst>
      <p:ext uri="{BB962C8B-B14F-4D97-AF65-F5344CB8AC3E}">
        <p14:creationId xmlns:p14="http://schemas.microsoft.com/office/powerpoint/2010/main" val="13982493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5FD2C120-B3EE-44D3-AE1A-4E05850FB11E}"/>
              </a:ext>
            </a:extLst>
          </p:cNvPr>
          <p:cNvSpPr/>
          <p:nvPr/>
        </p:nvSpPr>
        <p:spPr>
          <a:xfrm>
            <a:off x="355107" y="470517"/>
            <a:ext cx="3151573" cy="47939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Software </a:t>
            </a:r>
            <a:endParaRPr lang="en-IN" sz="2800" dirty="0"/>
          </a:p>
        </p:txBody>
      </p:sp>
      <p:sp>
        <p:nvSpPr>
          <p:cNvPr id="3" name="Rectangle 2">
            <a:extLst>
              <a:ext uri="{FF2B5EF4-FFF2-40B4-BE49-F238E27FC236}">
                <a16:creationId xmlns="" xmlns:a16="http://schemas.microsoft.com/office/drawing/2014/main" id="{B1AF5271-41BC-4F73-B458-44BD19E11CCB}"/>
              </a:ext>
            </a:extLst>
          </p:cNvPr>
          <p:cNvSpPr/>
          <p:nvPr/>
        </p:nvSpPr>
        <p:spPr>
          <a:xfrm>
            <a:off x="355107" y="949911"/>
            <a:ext cx="3062796" cy="798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 xmlns:a16="http://schemas.microsoft.com/office/drawing/2014/main" id="{C410D2A6-0F71-49D4-B479-4EC3879E21D7}"/>
              </a:ext>
            </a:extLst>
          </p:cNvPr>
          <p:cNvPicPr>
            <a:picLocks noChangeAspect="1"/>
          </p:cNvPicPr>
          <p:nvPr/>
        </p:nvPicPr>
        <p:blipFill rotWithShape="1">
          <a:blip r:embed="rId2"/>
          <a:srcRect l="2226" t="24394" r="1981" b="20131"/>
          <a:stretch/>
        </p:blipFill>
        <p:spPr>
          <a:xfrm>
            <a:off x="385838" y="1242874"/>
            <a:ext cx="4283816" cy="5015885"/>
          </a:xfrm>
          <a:prstGeom prst="rect">
            <a:avLst/>
          </a:prstGeom>
        </p:spPr>
      </p:pic>
      <p:sp>
        <p:nvSpPr>
          <p:cNvPr id="4" name="Rectangle: Rounded Corners 3">
            <a:extLst>
              <a:ext uri="{FF2B5EF4-FFF2-40B4-BE49-F238E27FC236}">
                <a16:creationId xmlns="" xmlns:a16="http://schemas.microsoft.com/office/drawing/2014/main" id="{16AE7300-823C-48C9-BC37-49C9A997E3B5}"/>
              </a:ext>
            </a:extLst>
          </p:cNvPr>
          <p:cNvSpPr/>
          <p:nvPr/>
        </p:nvSpPr>
        <p:spPr>
          <a:xfrm>
            <a:off x="7546019" y="115412"/>
            <a:ext cx="1704513" cy="479394"/>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start</a:t>
            </a:r>
            <a:endParaRPr lang="en-IN" dirty="0"/>
          </a:p>
        </p:txBody>
      </p:sp>
      <p:cxnSp>
        <p:nvCxnSpPr>
          <p:cNvPr id="7" name="Straight Arrow Connector 6">
            <a:extLst>
              <a:ext uri="{FF2B5EF4-FFF2-40B4-BE49-F238E27FC236}">
                <a16:creationId xmlns="" xmlns:a16="http://schemas.microsoft.com/office/drawing/2014/main" id="{B8700391-61A9-45E0-827E-D7D4F2CD7CDB}"/>
              </a:ext>
            </a:extLst>
          </p:cNvPr>
          <p:cNvCxnSpPr>
            <a:cxnSpLocks/>
            <a:stCxn id="4" idx="2"/>
          </p:cNvCxnSpPr>
          <p:nvPr/>
        </p:nvCxnSpPr>
        <p:spPr>
          <a:xfrm>
            <a:off x="8398276" y="594806"/>
            <a:ext cx="0" cy="2219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 xmlns:a16="http://schemas.microsoft.com/office/drawing/2014/main" id="{9E74FDDE-8461-4D62-91C6-87F0B09C5AA8}"/>
              </a:ext>
            </a:extLst>
          </p:cNvPr>
          <p:cNvSpPr/>
          <p:nvPr/>
        </p:nvSpPr>
        <p:spPr>
          <a:xfrm>
            <a:off x="7538620" y="801210"/>
            <a:ext cx="1704491" cy="790112"/>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Compile and upload code to Arduino</a:t>
            </a:r>
            <a:endParaRPr lang="en-IN" dirty="0"/>
          </a:p>
        </p:txBody>
      </p:sp>
      <p:cxnSp>
        <p:nvCxnSpPr>
          <p:cNvPr id="11" name="Straight Arrow Connector 10">
            <a:extLst>
              <a:ext uri="{FF2B5EF4-FFF2-40B4-BE49-F238E27FC236}">
                <a16:creationId xmlns="" xmlns:a16="http://schemas.microsoft.com/office/drawing/2014/main" id="{8D6464FD-E6C4-48A3-A7A3-42478F45EEC6}"/>
              </a:ext>
            </a:extLst>
          </p:cNvPr>
          <p:cNvCxnSpPr>
            <a:cxnSpLocks/>
            <a:stCxn id="9" idx="2"/>
          </p:cNvCxnSpPr>
          <p:nvPr/>
        </p:nvCxnSpPr>
        <p:spPr>
          <a:xfrm>
            <a:off x="8390866" y="1591322"/>
            <a:ext cx="0" cy="2064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 xmlns:a16="http://schemas.microsoft.com/office/drawing/2014/main" id="{45FFF97C-1BE8-4E31-A09A-D46C74ECF5D8}"/>
              </a:ext>
            </a:extLst>
          </p:cNvPr>
          <p:cNvSpPr/>
          <p:nvPr/>
        </p:nvSpPr>
        <p:spPr>
          <a:xfrm>
            <a:off x="7554897" y="1844331"/>
            <a:ext cx="1671938" cy="568171"/>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Measure temperature</a:t>
            </a:r>
            <a:endParaRPr lang="en-IN" dirty="0"/>
          </a:p>
        </p:txBody>
      </p:sp>
      <p:cxnSp>
        <p:nvCxnSpPr>
          <p:cNvPr id="15" name="Straight Arrow Connector 14">
            <a:extLst>
              <a:ext uri="{FF2B5EF4-FFF2-40B4-BE49-F238E27FC236}">
                <a16:creationId xmlns="" xmlns:a16="http://schemas.microsoft.com/office/drawing/2014/main" id="{498F968D-6BE4-49E0-B989-EEC51E96887C}"/>
              </a:ext>
            </a:extLst>
          </p:cNvPr>
          <p:cNvCxnSpPr>
            <a:cxnSpLocks/>
            <a:stCxn id="13" idx="2"/>
          </p:cNvCxnSpPr>
          <p:nvPr/>
        </p:nvCxnSpPr>
        <p:spPr>
          <a:xfrm>
            <a:off x="8390866" y="2412502"/>
            <a:ext cx="7410" cy="2419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Diamond 16">
            <a:extLst>
              <a:ext uri="{FF2B5EF4-FFF2-40B4-BE49-F238E27FC236}">
                <a16:creationId xmlns="" xmlns:a16="http://schemas.microsoft.com/office/drawing/2014/main" id="{E5C9F4EC-1EC8-419A-83BB-473E2E4DD048}"/>
              </a:ext>
            </a:extLst>
          </p:cNvPr>
          <p:cNvSpPr/>
          <p:nvPr/>
        </p:nvSpPr>
        <p:spPr>
          <a:xfrm>
            <a:off x="6694503" y="2701033"/>
            <a:ext cx="3407546" cy="1109709"/>
          </a:xfrm>
          <a:prstGeom prst="diamond">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 temperature above 100°c</a:t>
            </a:r>
            <a:endParaRPr lang="en-IN" dirty="0"/>
          </a:p>
        </p:txBody>
      </p:sp>
      <p:sp>
        <p:nvSpPr>
          <p:cNvPr id="18" name="Rectangle 17">
            <a:extLst>
              <a:ext uri="{FF2B5EF4-FFF2-40B4-BE49-F238E27FC236}">
                <a16:creationId xmlns="" xmlns:a16="http://schemas.microsoft.com/office/drawing/2014/main" id="{4A8CA6F4-49A1-4021-BDAA-460BB7155A16}"/>
              </a:ext>
            </a:extLst>
          </p:cNvPr>
          <p:cNvSpPr/>
          <p:nvPr/>
        </p:nvSpPr>
        <p:spPr>
          <a:xfrm>
            <a:off x="10802992" y="2533462"/>
            <a:ext cx="1003170" cy="426127"/>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a:t>
            </a:r>
            <a:endParaRPr lang="en-IN" dirty="0"/>
          </a:p>
        </p:txBody>
      </p:sp>
      <p:sp>
        <p:nvSpPr>
          <p:cNvPr id="19" name="Rectangle 18">
            <a:extLst>
              <a:ext uri="{FF2B5EF4-FFF2-40B4-BE49-F238E27FC236}">
                <a16:creationId xmlns="" xmlns:a16="http://schemas.microsoft.com/office/drawing/2014/main" id="{488DB7A1-0E87-4D54-B64C-B2C63BDA4749}"/>
              </a:ext>
            </a:extLst>
          </p:cNvPr>
          <p:cNvSpPr/>
          <p:nvPr/>
        </p:nvSpPr>
        <p:spPr>
          <a:xfrm>
            <a:off x="7969175" y="3969428"/>
            <a:ext cx="843379" cy="363985"/>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YES</a:t>
            </a:r>
            <a:endParaRPr lang="en-IN" dirty="0"/>
          </a:p>
        </p:txBody>
      </p:sp>
      <p:sp>
        <p:nvSpPr>
          <p:cNvPr id="20" name="Rectangle 19">
            <a:extLst>
              <a:ext uri="{FF2B5EF4-FFF2-40B4-BE49-F238E27FC236}">
                <a16:creationId xmlns="" xmlns:a16="http://schemas.microsoft.com/office/drawing/2014/main" id="{4858FCF4-C1F0-4A6E-B55A-5B837861632A}"/>
              </a:ext>
            </a:extLst>
          </p:cNvPr>
          <p:cNvSpPr/>
          <p:nvPr/>
        </p:nvSpPr>
        <p:spPr>
          <a:xfrm>
            <a:off x="7288567" y="4587546"/>
            <a:ext cx="2290439" cy="36398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Buzzer makes a sound</a:t>
            </a:r>
            <a:endParaRPr lang="en-IN" dirty="0"/>
          </a:p>
        </p:txBody>
      </p:sp>
      <p:sp>
        <p:nvSpPr>
          <p:cNvPr id="21" name="Rectangle 20">
            <a:extLst>
              <a:ext uri="{FF2B5EF4-FFF2-40B4-BE49-F238E27FC236}">
                <a16:creationId xmlns="" xmlns:a16="http://schemas.microsoft.com/office/drawing/2014/main" id="{8B41A986-3C1F-46C5-AE9E-D5BA5ADCEADC}"/>
              </a:ext>
            </a:extLst>
          </p:cNvPr>
          <p:cNvSpPr/>
          <p:nvPr/>
        </p:nvSpPr>
        <p:spPr>
          <a:xfrm>
            <a:off x="7288567" y="5164595"/>
            <a:ext cx="2414726" cy="301842"/>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Turn the led on</a:t>
            </a:r>
            <a:endParaRPr lang="en-IN" dirty="0"/>
          </a:p>
        </p:txBody>
      </p:sp>
      <p:sp>
        <p:nvSpPr>
          <p:cNvPr id="25" name="Rectangle: Rounded Corners 24">
            <a:extLst>
              <a:ext uri="{FF2B5EF4-FFF2-40B4-BE49-F238E27FC236}">
                <a16:creationId xmlns="" xmlns:a16="http://schemas.microsoft.com/office/drawing/2014/main" id="{56199774-EE7E-4A96-AC7E-55DD4997B3B2}"/>
              </a:ext>
            </a:extLst>
          </p:cNvPr>
          <p:cNvSpPr/>
          <p:nvPr/>
        </p:nvSpPr>
        <p:spPr>
          <a:xfrm>
            <a:off x="7918880" y="5744966"/>
            <a:ext cx="1029809" cy="301842"/>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stop</a:t>
            </a:r>
            <a:endParaRPr lang="en-IN" dirty="0"/>
          </a:p>
        </p:txBody>
      </p:sp>
      <p:cxnSp>
        <p:nvCxnSpPr>
          <p:cNvPr id="27" name="Straight Connector 26">
            <a:extLst>
              <a:ext uri="{FF2B5EF4-FFF2-40B4-BE49-F238E27FC236}">
                <a16:creationId xmlns="" xmlns:a16="http://schemas.microsoft.com/office/drawing/2014/main" id="{889A18D1-0B46-4AF3-978C-7129F73F5EFC}"/>
              </a:ext>
            </a:extLst>
          </p:cNvPr>
          <p:cNvCxnSpPr>
            <a:cxnSpLocks/>
          </p:cNvCxnSpPr>
          <p:nvPr/>
        </p:nvCxnSpPr>
        <p:spPr>
          <a:xfrm>
            <a:off x="10102049" y="3245904"/>
            <a:ext cx="1202528" cy="2216"/>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 xmlns:a16="http://schemas.microsoft.com/office/drawing/2014/main" id="{BBBA438D-0F00-4512-A695-C10E5C0C29D1}"/>
              </a:ext>
            </a:extLst>
          </p:cNvPr>
          <p:cNvCxnSpPr/>
          <p:nvPr/>
        </p:nvCxnSpPr>
        <p:spPr>
          <a:xfrm flipV="1">
            <a:off x="11304577" y="2904105"/>
            <a:ext cx="0" cy="3517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852C3927-41AF-4C38-9F44-CF7557A0F736}"/>
              </a:ext>
            </a:extLst>
          </p:cNvPr>
          <p:cNvCxnSpPr>
            <a:stCxn id="18" idx="0"/>
          </p:cNvCxnSpPr>
          <p:nvPr/>
        </p:nvCxnSpPr>
        <p:spPr>
          <a:xfrm flipV="1">
            <a:off x="11304577" y="2128416"/>
            <a:ext cx="0" cy="40504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 xmlns:a16="http://schemas.microsoft.com/office/drawing/2014/main" id="{F66383D6-73CC-40C6-BEDB-625B15B04DBC}"/>
              </a:ext>
            </a:extLst>
          </p:cNvPr>
          <p:cNvCxnSpPr>
            <a:endCxn id="13" idx="3"/>
          </p:cNvCxnSpPr>
          <p:nvPr/>
        </p:nvCxnSpPr>
        <p:spPr>
          <a:xfrm flipH="1">
            <a:off x="9226835" y="2128416"/>
            <a:ext cx="207774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 xmlns:a16="http://schemas.microsoft.com/office/drawing/2014/main" id="{F4A14DE1-120A-4012-AFA3-7F36B6851ED9}"/>
              </a:ext>
            </a:extLst>
          </p:cNvPr>
          <p:cNvCxnSpPr>
            <a:stCxn id="17" idx="2"/>
            <a:endCxn id="19" idx="0"/>
          </p:cNvCxnSpPr>
          <p:nvPr/>
        </p:nvCxnSpPr>
        <p:spPr>
          <a:xfrm flipH="1">
            <a:off x="8390865" y="3810742"/>
            <a:ext cx="7411" cy="1586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 xmlns:a16="http://schemas.microsoft.com/office/drawing/2014/main" id="{90F7646E-5698-4148-B1ED-D54B83333D74}"/>
              </a:ext>
            </a:extLst>
          </p:cNvPr>
          <p:cNvCxnSpPr>
            <a:stCxn id="19" idx="2"/>
          </p:cNvCxnSpPr>
          <p:nvPr/>
        </p:nvCxnSpPr>
        <p:spPr>
          <a:xfrm flipH="1">
            <a:off x="8390864" y="4333413"/>
            <a:ext cx="1" cy="2119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 xmlns:a16="http://schemas.microsoft.com/office/drawing/2014/main" id="{9B6E514C-8293-4F38-9EB1-ABF380B01C13}"/>
              </a:ext>
            </a:extLst>
          </p:cNvPr>
          <p:cNvCxnSpPr>
            <a:stCxn id="20" idx="2"/>
          </p:cNvCxnSpPr>
          <p:nvPr/>
        </p:nvCxnSpPr>
        <p:spPr>
          <a:xfrm flipH="1">
            <a:off x="8433786" y="4951531"/>
            <a:ext cx="1" cy="1975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 xmlns:a16="http://schemas.microsoft.com/office/drawing/2014/main" id="{62813EF0-ADAA-4141-B552-F561CC3B0133}"/>
              </a:ext>
            </a:extLst>
          </p:cNvPr>
          <p:cNvCxnSpPr>
            <a:cxnSpLocks/>
          </p:cNvCxnSpPr>
          <p:nvPr/>
        </p:nvCxnSpPr>
        <p:spPr>
          <a:xfrm>
            <a:off x="8433785" y="5528572"/>
            <a:ext cx="1" cy="2163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 xmlns:a16="http://schemas.microsoft.com/office/drawing/2014/main" id="{E41F16F7-E7C6-48CA-85EB-B97B62793AF6}"/>
              </a:ext>
            </a:extLst>
          </p:cNvPr>
          <p:cNvSpPr/>
          <p:nvPr/>
        </p:nvSpPr>
        <p:spPr>
          <a:xfrm>
            <a:off x="9938898" y="115412"/>
            <a:ext cx="1917575" cy="55430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Functional Flow chart</a:t>
            </a:r>
            <a:endParaRPr lang="en-IN" dirty="0">
              <a:solidFill>
                <a:schemeClr val="tx1"/>
              </a:solidFill>
            </a:endParaRPr>
          </a:p>
        </p:txBody>
      </p:sp>
      <p:sp>
        <p:nvSpPr>
          <p:cNvPr id="49" name="Rectangle 48">
            <a:extLst>
              <a:ext uri="{FF2B5EF4-FFF2-40B4-BE49-F238E27FC236}">
                <a16:creationId xmlns="" xmlns:a16="http://schemas.microsoft.com/office/drawing/2014/main" id="{07FC6138-282C-420E-B01E-C3BDBB322E8C}"/>
              </a:ext>
            </a:extLst>
          </p:cNvPr>
          <p:cNvSpPr/>
          <p:nvPr/>
        </p:nvSpPr>
        <p:spPr>
          <a:xfrm>
            <a:off x="9938898" y="656395"/>
            <a:ext cx="1867264" cy="78786"/>
          </a:xfrm>
          <a:prstGeom prst="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352278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7B87B76C-4821-4908-B2EF-D01C44B024EF}"/>
              </a:ext>
            </a:extLst>
          </p:cNvPr>
          <p:cNvSpPr/>
          <p:nvPr/>
        </p:nvSpPr>
        <p:spPr>
          <a:xfrm>
            <a:off x="275208" y="249905"/>
            <a:ext cx="3258105" cy="433676"/>
          </a:xfrm>
          <a:prstGeom prst="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Tinkercad</a:t>
            </a:r>
            <a:r>
              <a:rPr lang="en-US" dirty="0"/>
              <a:t> simulation</a:t>
            </a:r>
            <a:endParaRPr lang="en-IN" dirty="0"/>
          </a:p>
        </p:txBody>
      </p:sp>
      <p:sp>
        <p:nvSpPr>
          <p:cNvPr id="3" name="Rectangle 2">
            <a:extLst>
              <a:ext uri="{FF2B5EF4-FFF2-40B4-BE49-F238E27FC236}">
                <a16:creationId xmlns="" xmlns:a16="http://schemas.microsoft.com/office/drawing/2014/main" id="{65A81963-059E-4CE6-BF0F-710337DC0424}"/>
              </a:ext>
            </a:extLst>
          </p:cNvPr>
          <p:cNvSpPr/>
          <p:nvPr/>
        </p:nvSpPr>
        <p:spPr>
          <a:xfrm>
            <a:off x="275208" y="683581"/>
            <a:ext cx="3080551"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 xmlns:a16="http://schemas.microsoft.com/office/drawing/2014/main" id="{52CEFA48-E295-42F8-97F5-5C5BAAB6AFF8}"/>
              </a:ext>
            </a:extLst>
          </p:cNvPr>
          <p:cNvSpPr txBox="1"/>
          <p:nvPr/>
        </p:nvSpPr>
        <p:spPr>
          <a:xfrm>
            <a:off x="372862" y="1464816"/>
            <a:ext cx="10377996" cy="369332"/>
          </a:xfrm>
          <a:prstGeom prst="rect">
            <a:avLst/>
          </a:prstGeom>
          <a:noFill/>
        </p:spPr>
        <p:txBody>
          <a:bodyPr wrap="square" rtlCol="0">
            <a:spAutoFit/>
          </a:bodyPr>
          <a:lstStyle/>
          <a:p>
            <a:r>
              <a:rPr lang="en-IN" dirty="0">
                <a:hlinkClick r:id="rId2"/>
              </a:rPr>
              <a:t>https://www.tinkercad.com/things/8WZV1XvPLOY-eep-simulation-project/editel</a:t>
            </a:r>
            <a:endParaRPr lang="en-IN" dirty="0"/>
          </a:p>
        </p:txBody>
      </p:sp>
    </p:spTree>
    <p:extLst>
      <p:ext uri="{BB962C8B-B14F-4D97-AF65-F5344CB8AC3E}">
        <p14:creationId xmlns:p14="http://schemas.microsoft.com/office/powerpoint/2010/main" val="111161928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527C2805-16E4-4619-940E-057F1F27201C}"/>
              </a:ext>
            </a:extLst>
          </p:cNvPr>
          <p:cNvSpPr txBox="1"/>
          <p:nvPr/>
        </p:nvSpPr>
        <p:spPr>
          <a:xfrm>
            <a:off x="2476870" y="2237172"/>
            <a:ext cx="8575829" cy="1569660"/>
          </a:xfrm>
          <a:prstGeom prst="rect">
            <a:avLst/>
          </a:prstGeom>
          <a:noFill/>
        </p:spPr>
        <p:txBody>
          <a:bodyPr wrap="square" rtlCol="0">
            <a:spAutoFit/>
          </a:bodyPr>
          <a:lstStyle/>
          <a:p>
            <a:r>
              <a:rPr lang="en-US" sz="9600" dirty="0"/>
              <a:t>Paper models</a:t>
            </a:r>
            <a:endParaRPr lang="en-IN" sz="9600" dirty="0"/>
          </a:p>
        </p:txBody>
      </p:sp>
    </p:spTree>
    <p:extLst>
      <p:ext uri="{BB962C8B-B14F-4D97-AF65-F5344CB8AC3E}">
        <p14:creationId xmlns:p14="http://schemas.microsoft.com/office/powerpoint/2010/main" val="25330009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3069043F-437E-42D1-AB4F-21FF63870D5C}"/>
              </a:ext>
            </a:extLst>
          </p:cNvPr>
          <p:cNvPicPr>
            <a:picLocks noChangeAspect="1"/>
          </p:cNvPicPr>
          <p:nvPr/>
        </p:nvPicPr>
        <p:blipFill>
          <a:blip r:embed="rId2"/>
          <a:stretch>
            <a:fillRect/>
          </a:stretch>
        </p:blipFill>
        <p:spPr>
          <a:xfrm>
            <a:off x="256400" y="301841"/>
            <a:ext cx="4607327" cy="5379868"/>
          </a:xfrm>
          <a:prstGeom prst="rect">
            <a:avLst/>
          </a:prstGeom>
        </p:spPr>
      </p:pic>
      <p:sp>
        <p:nvSpPr>
          <p:cNvPr id="4" name="Rectangle 3">
            <a:extLst>
              <a:ext uri="{FF2B5EF4-FFF2-40B4-BE49-F238E27FC236}">
                <a16:creationId xmlns="" xmlns:a16="http://schemas.microsoft.com/office/drawing/2014/main" id="{0EE2A16B-1427-46D5-B185-6184F6E27869}"/>
              </a:ext>
            </a:extLst>
          </p:cNvPr>
          <p:cNvSpPr/>
          <p:nvPr/>
        </p:nvSpPr>
        <p:spPr>
          <a:xfrm>
            <a:off x="6551720" y="1180730"/>
            <a:ext cx="4820575" cy="559293"/>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K.SRAVANI (</a:t>
            </a:r>
            <a:r>
              <a:rPr lang="en-GB" dirty="0">
                <a:latin typeface="Arial" panose="020B0604020202020204" pitchFamily="34" charset="0"/>
                <a:cs typeface="Arial" panose="020B0604020202020204" pitchFamily="34" charset="0"/>
              </a:rPr>
              <a:t>19H51A04K6</a:t>
            </a:r>
            <a:r>
              <a:rPr lang="en-US" dirty="0"/>
              <a:t>)</a:t>
            </a:r>
            <a:endParaRPr lang="en-IN" dirty="0"/>
          </a:p>
        </p:txBody>
      </p:sp>
      <p:sp>
        <p:nvSpPr>
          <p:cNvPr id="5" name="Rectangle 4">
            <a:extLst>
              <a:ext uri="{FF2B5EF4-FFF2-40B4-BE49-F238E27FC236}">
                <a16:creationId xmlns="" xmlns:a16="http://schemas.microsoft.com/office/drawing/2014/main" id="{0B7D5833-9BCC-40ED-8548-57744552A5C0}"/>
              </a:ext>
            </a:extLst>
          </p:cNvPr>
          <p:cNvSpPr/>
          <p:nvPr/>
        </p:nvSpPr>
        <p:spPr>
          <a:xfrm>
            <a:off x="6551720" y="1740023"/>
            <a:ext cx="4669655" cy="1686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0395628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0C3551F1-DA18-46B9-B113-2703133F8946}"/>
              </a:ext>
            </a:extLst>
          </p:cNvPr>
          <p:cNvPicPr>
            <a:picLocks noChangeAspect="1"/>
          </p:cNvPicPr>
          <p:nvPr/>
        </p:nvPicPr>
        <p:blipFill>
          <a:blip r:embed="rId2"/>
          <a:stretch>
            <a:fillRect/>
          </a:stretch>
        </p:blipFill>
        <p:spPr>
          <a:xfrm rot="16200000">
            <a:off x="2594237" y="-2066079"/>
            <a:ext cx="3736822" cy="8633813"/>
          </a:xfrm>
          <a:prstGeom prst="rect">
            <a:avLst/>
          </a:prstGeom>
        </p:spPr>
      </p:pic>
      <p:sp>
        <p:nvSpPr>
          <p:cNvPr id="4" name="Rectangle 3">
            <a:extLst>
              <a:ext uri="{FF2B5EF4-FFF2-40B4-BE49-F238E27FC236}">
                <a16:creationId xmlns="" xmlns:a16="http://schemas.microsoft.com/office/drawing/2014/main" id="{B5E71684-BEE7-4185-A30A-F1F0FE852059}"/>
              </a:ext>
            </a:extLst>
          </p:cNvPr>
          <p:cNvSpPr/>
          <p:nvPr/>
        </p:nvSpPr>
        <p:spPr>
          <a:xfrm>
            <a:off x="6676008" y="4909351"/>
            <a:ext cx="4847208" cy="603682"/>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G.GANENDHAR (</a:t>
            </a:r>
            <a:r>
              <a:rPr lang="en-GB" sz="2000" dirty="0">
                <a:latin typeface="Arial" panose="020B0604020202020204" pitchFamily="34" charset="0"/>
                <a:cs typeface="Arial" panose="020B0604020202020204" pitchFamily="34" charset="0"/>
              </a:rPr>
              <a:t>19H51A05K3</a:t>
            </a:r>
            <a:r>
              <a:rPr lang="en-US" sz="2000" dirty="0"/>
              <a:t>)</a:t>
            </a:r>
            <a:endParaRPr lang="en-IN" sz="2000" dirty="0"/>
          </a:p>
        </p:txBody>
      </p:sp>
      <p:sp>
        <p:nvSpPr>
          <p:cNvPr id="5" name="Rectangle 4">
            <a:extLst>
              <a:ext uri="{FF2B5EF4-FFF2-40B4-BE49-F238E27FC236}">
                <a16:creationId xmlns="" xmlns:a16="http://schemas.microsoft.com/office/drawing/2014/main" id="{9C693A86-3351-461A-8EBE-511A2105E360}"/>
              </a:ext>
            </a:extLst>
          </p:cNvPr>
          <p:cNvSpPr/>
          <p:nvPr/>
        </p:nvSpPr>
        <p:spPr>
          <a:xfrm>
            <a:off x="6676008" y="5513033"/>
            <a:ext cx="4687409" cy="1864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6459970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1">
            <a:extLst>
              <a:ext uri="{FF2B5EF4-FFF2-40B4-BE49-F238E27FC236}">
                <a16:creationId xmlns="" xmlns:a16="http://schemas.microsoft.com/office/drawing/2014/main" id="{E6D96051-7169-4197-A9E5-6250731B2A77}"/>
              </a:ext>
            </a:extLst>
          </p:cNvPr>
          <p:cNvPicPr>
            <a:picLocks noChangeAspect="1"/>
          </p:cNvPicPr>
          <p:nvPr/>
        </p:nvPicPr>
        <p:blipFill>
          <a:blip r:embed="rId2"/>
          <a:stretch>
            <a:fillRect/>
          </a:stretch>
        </p:blipFill>
        <p:spPr>
          <a:xfrm>
            <a:off x="297926" y="525952"/>
            <a:ext cx="4897792" cy="5466476"/>
          </a:xfrm>
          <a:prstGeom prst="rect">
            <a:avLst/>
          </a:prstGeom>
          <a:noFill/>
        </p:spPr>
      </p:pic>
      <p:sp>
        <p:nvSpPr>
          <p:cNvPr id="5" name="Rectangle 4">
            <a:extLst>
              <a:ext uri="{FF2B5EF4-FFF2-40B4-BE49-F238E27FC236}">
                <a16:creationId xmlns="" xmlns:a16="http://schemas.microsoft.com/office/drawing/2014/main" id="{B9F2FA58-BC33-41F9-8237-29C17EFA5832}"/>
              </a:ext>
            </a:extLst>
          </p:cNvPr>
          <p:cNvSpPr/>
          <p:nvPr/>
        </p:nvSpPr>
        <p:spPr>
          <a:xfrm>
            <a:off x="6960093" y="2325950"/>
            <a:ext cx="4287915" cy="506027"/>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D.NARASIMHA</a:t>
            </a:r>
            <a:r>
              <a:rPr lang="en-US" dirty="0"/>
              <a:t> (</a:t>
            </a:r>
            <a:r>
              <a:rPr lang="en-GB" dirty="0">
                <a:latin typeface="Arial" panose="020B0604020202020204" pitchFamily="34" charset="0"/>
                <a:cs typeface="Arial" panose="020B0604020202020204" pitchFamily="34" charset="0"/>
              </a:rPr>
              <a:t>19H51A04J7</a:t>
            </a:r>
            <a:r>
              <a:rPr lang="en-US" dirty="0"/>
              <a:t>)</a:t>
            </a:r>
            <a:endParaRPr lang="en-IN" dirty="0"/>
          </a:p>
        </p:txBody>
      </p:sp>
      <p:sp>
        <p:nvSpPr>
          <p:cNvPr id="6" name="Rectangle 5">
            <a:extLst>
              <a:ext uri="{FF2B5EF4-FFF2-40B4-BE49-F238E27FC236}">
                <a16:creationId xmlns="" xmlns:a16="http://schemas.microsoft.com/office/drawing/2014/main" id="{C1553015-AC61-473B-9E50-1382A83B95EE}"/>
              </a:ext>
            </a:extLst>
          </p:cNvPr>
          <p:cNvSpPr/>
          <p:nvPr/>
        </p:nvSpPr>
        <p:spPr>
          <a:xfrm>
            <a:off x="6960093" y="2831977"/>
            <a:ext cx="4119239" cy="124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160733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458F157A-DE58-4930-85F9-C145D7A8DE95}"/>
              </a:ext>
            </a:extLst>
          </p:cNvPr>
          <p:cNvPicPr>
            <a:picLocks noChangeAspect="1"/>
          </p:cNvPicPr>
          <p:nvPr/>
        </p:nvPicPr>
        <p:blipFill>
          <a:blip r:embed="rId2"/>
          <a:stretch>
            <a:fillRect/>
          </a:stretch>
        </p:blipFill>
        <p:spPr>
          <a:xfrm>
            <a:off x="1170295" y="340468"/>
            <a:ext cx="10327798" cy="5510490"/>
          </a:xfrm>
          <a:prstGeom prst="rect">
            <a:avLst/>
          </a:prstGeom>
        </p:spPr>
      </p:pic>
    </p:spTree>
    <p:extLst>
      <p:ext uri="{BB962C8B-B14F-4D97-AF65-F5344CB8AC3E}">
        <p14:creationId xmlns:p14="http://schemas.microsoft.com/office/powerpoint/2010/main" val="27230799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102835CE-4DDF-4385-B925-5EF0050FE180}"/>
              </a:ext>
            </a:extLst>
          </p:cNvPr>
          <p:cNvPicPr>
            <a:picLocks noChangeAspect="1"/>
          </p:cNvPicPr>
          <p:nvPr/>
        </p:nvPicPr>
        <p:blipFill>
          <a:blip r:embed="rId2"/>
          <a:stretch>
            <a:fillRect/>
          </a:stretch>
        </p:blipFill>
        <p:spPr>
          <a:xfrm>
            <a:off x="530633" y="630314"/>
            <a:ext cx="3899939" cy="5268897"/>
          </a:xfrm>
          <a:prstGeom prst="rect">
            <a:avLst/>
          </a:prstGeom>
        </p:spPr>
      </p:pic>
      <p:sp>
        <p:nvSpPr>
          <p:cNvPr id="4" name="Rectangle 3">
            <a:extLst>
              <a:ext uri="{FF2B5EF4-FFF2-40B4-BE49-F238E27FC236}">
                <a16:creationId xmlns="" xmlns:a16="http://schemas.microsoft.com/office/drawing/2014/main" id="{98F8B4CD-CBB5-4A5E-B9E0-F257983CDDB8}"/>
              </a:ext>
            </a:extLst>
          </p:cNvPr>
          <p:cNvSpPr/>
          <p:nvPr/>
        </p:nvSpPr>
        <p:spPr>
          <a:xfrm>
            <a:off x="6178858" y="1908699"/>
            <a:ext cx="4456591" cy="59480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P.SHIVASAI (19H51A05L5)</a:t>
            </a:r>
            <a:endParaRPr lang="en-IN" dirty="0"/>
          </a:p>
        </p:txBody>
      </p:sp>
      <p:sp>
        <p:nvSpPr>
          <p:cNvPr id="5" name="Rectangle 4">
            <a:extLst>
              <a:ext uri="{FF2B5EF4-FFF2-40B4-BE49-F238E27FC236}">
                <a16:creationId xmlns="" xmlns:a16="http://schemas.microsoft.com/office/drawing/2014/main" id="{F807736D-1052-4A13-BE5C-FA9DED492F5F}"/>
              </a:ext>
            </a:extLst>
          </p:cNvPr>
          <p:cNvSpPr/>
          <p:nvPr/>
        </p:nvSpPr>
        <p:spPr>
          <a:xfrm>
            <a:off x="6178858" y="2503503"/>
            <a:ext cx="4279037" cy="798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445094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1">
            <a:extLst>
              <a:ext uri="{FF2B5EF4-FFF2-40B4-BE49-F238E27FC236}">
                <a16:creationId xmlns="" xmlns:a16="http://schemas.microsoft.com/office/drawing/2014/main" id="{E49D991C-D1E7-4B1B-83A9-3E53A5BC6C4F}"/>
              </a:ext>
            </a:extLst>
          </p:cNvPr>
          <p:cNvPicPr>
            <a:picLocks noChangeAspect="1"/>
          </p:cNvPicPr>
          <p:nvPr/>
        </p:nvPicPr>
        <p:blipFill>
          <a:blip r:embed="rId2"/>
          <a:stretch>
            <a:fillRect/>
          </a:stretch>
        </p:blipFill>
        <p:spPr>
          <a:xfrm>
            <a:off x="444562" y="561537"/>
            <a:ext cx="6047068" cy="4347814"/>
          </a:xfrm>
          <a:prstGeom prst="rect">
            <a:avLst/>
          </a:prstGeom>
          <a:noFill/>
        </p:spPr>
      </p:pic>
      <p:sp>
        <p:nvSpPr>
          <p:cNvPr id="3" name="Rectangle 2">
            <a:extLst>
              <a:ext uri="{FF2B5EF4-FFF2-40B4-BE49-F238E27FC236}">
                <a16:creationId xmlns="" xmlns:a16="http://schemas.microsoft.com/office/drawing/2014/main" id="{CDD3A670-486F-4E23-B8FD-4BBB57B1019E}"/>
              </a:ext>
            </a:extLst>
          </p:cNvPr>
          <p:cNvSpPr/>
          <p:nvPr/>
        </p:nvSpPr>
        <p:spPr>
          <a:xfrm>
            <a:off x="7590408" y="1642369"/>
            <a:ext cx="3391270" cy="656948"/>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P.ARPITHA (19H51A05L3)</a:t>
            </a:r>
            <a:endParaRPr lang="en-IN" dirty="0"/>
          </a:p>
        </p:txBody>
      </p:sp>
      <p:sp>
        <p:nvSpPr>
          <p:cNvPr id="4" name="Rectangle 3">
            <a:extLst>
              <a:ext uri="{FF2B5EF4-FFF2-40B4-BE49-F238E27FC236}">
                <a16:creationId xmlns="" xmlns:a16="http://schemas.microsoft.com/office/drawing/2014/main" id="{ECE825A8-12CA-4582-AD5B-45EA45E3257D}"/>
              </a:ext>
            </a:extLst>
          </p:cNvPr>
          <p:cNvSpPr/>
          <p:nvPr/>
        </p:nvSpPr>
        <p:spPr>
          <a:xfrm>
            <a:off x="7590408" y="2299317"/>
            <a:ext cx="3116062" cy="1065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881475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2C954980-7631-45BB-BB35-A30B37CF4308}"/>
              </a:ext>
            </a:extLst>
          </p:cNvPr>
          <p:cNvSpPr/>
          <p:nvPr/>
        </p:nvSpPr>
        <p:spPr>
          <a:xfrm>
            <a:off x="443883" y="328474"/>
            <a:ext cx="3488925" cy="59480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Merits</a:t>
            </a:r>
            <a:endParaRPr lang="en-IN" dirty="0"/>
          </a:p>
        </p:txBody>
      </p:sp>
      <p:sp>
        <p:nvSpPr>
          <p:cNvPr id="5" name="Rectangle 4">
            <a:extLst>
              <a:ext uri="{FF2B5EF4-FFF2-40B4-BE49-F238E27FC236}">
                <a16:creationId xmlns="" xmlns:a16="http://schemas.microsoft.com/office/drawing/2014/main" id="{2F65D52E-CB7B-4B52-9751-D2B03D9CD721}"/>
              </a:ext>
            </a:extLst>
          </p:cNvPr>
          <p:cNvSpPr/>
          <p:nvPr/>
        </p:nvSpPr>
        <p:spPr>
          <a:xfrm>
            <a:off x="517864" y="901083"/>
            <a:ext cx="3284738" cy="1154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 xmlns:a16="http://schemas.microsoft.com/office/drawing/2014/main" id="{929A1C8A-2308-4862-AA3A-4B2920059FA9}"/>
              </a:ext>
            </a:extLst>
          </p:cNvPr>
          <p:cNvSpPr txBox="1"/>
          <p:nvPr/>
        </p:nvSpPr>
        <p:spPr>
          <a:xfrm>
            <a:off x="550416" y="1660124"/>
            <a:ext cx="4110361" cy="4247317"/>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dirty="0"/>
              <a:t>Automatically cuts the power supply to the water heater</a:t>
            </a:r>
          </a:p>
          <a:p>
            <a:pPr marL="285750" indent="-285750">
              <a:lnSpc>
                <a:spcPct val="200000"/>
              </a:lnSpc>
              <a:buFont typeface="Arial" panose="020B0604020202020204" pitchFamily="34" charset="0"/>
              <a:buChar char="•"/>
            </a:pPr>
            <a:r>
              <a:rPr lang="en-US" dirty="0"/>
              <a:t>Portable</a:t>
            </a:r>
          </a:p>
          <a:p>
            <a:pPr marL="285750" indent="-285750">
              <a:lnSpc>
                <a:spcPct val="200000"/>
              </a:lnSpc>
              <a:buFont typeface="Arial" panose="020B0604020202020204" pitchFamily="34" charset="0"/>
              <a:buChar char="•"/>
            </a:pPr>
            <a:r>
              <a:rPr lang="en-US" dirty="0"/>
              <a:t>Affordable</a:t>
            </a:r>
          </a:p>
          <a:p>
            <a:pPr marL="285750" indent="-285750">
              <a:lnSpc>
                <a:spcPct val="200000"/>
              </a:lnSpc>
              <a:buFont typeface="Arial" panose="020B0604020202020204" pitchFamily="34" charset="0"/>
              <a:buChar char="•"/>
            </a:pPr>
            <a:r>
              <a:rPr lang="en-US" dirty="0"/>
              <a:t>Safe to use</a:t>
            </a:r>
          </a:p>
          <a:p>
            <a:pPr marL="285750" indent="-285750">
              <a:lnSpc>
                <a:spcPct val="200000"/>
              </a:lnSpc>
              <a:buFont typeface="Arial" panose="020B0604020202020204" pitchFamily="34" charset="0"/>
              <a:buChar char="•"/>
            </a:pPr>
            <a:r>
              <a:rPr lang="en-US" dirty="0"/>
              <a:t>Consumes less space</a:t>
            </a:r>
          </a:p>
          <a:p>
            <a:pPr marL="285750" indent="-285750">
              <a:lnSpc>
                <a:spcPct val="200000"/>
              </a:lnSpc>
              <a:buFont typeface="Arial" panose="020B0604020202020204" pitchFamily="34" charset="0"/>
              <a:buChar char="•"/>
            </a:pPr>
            <a:r>
              <a:rPr lang="en-US" dirty="0"/>
              <a:t>Less power consumption</a:t>
            </a:r>
          </a:p>
          <a:p>
            <a:endParaRPr lang="en-IN" dirty="0"/>
          </a:p>
        </p:txBody>
      </p:sp>
      <p:sp>
        <p:nvSpPr>
          <p:cNvPr id="7" name="Rectangle 6">
            <a:extLst>
              <a:ext uri="{FF2B5EF4-FFF2-40B4-BE49-F238E27FC236}">
                <a16:creationId xmlns="" xmlns:a16="http://schemas.microsoft.com/office/drawing/2014/main" id="{31B24BAA-1B3D-4C08-BCB1-2A214CFDD7EC}"/>
              </a:ext>
            </a:extLst>
          </p:cNvPr>
          <p:cNvSpPr/>
          <p:nvPr/>
        </p:nvSpPr>
        <p:spPr>
          <a:xfrm>
            <a:off x="7199790" y="328474"/>
            <a:ext cx="3639845" cy="594804"/>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Demerits </a:t>
            </a:r>
            <a:endParaRPr lang="en-IN" dirty="0"/>
          </a:p>
        </p:txBody>
      </p:sp>
      <p:sp>
        <p:nvSpPr>
          <p:cNvPr id="8" name="Rectangle 7">
            <a:extLst>
              <a:ext uri="{FF2B5EF4-FFF2-40B4-BE49-F238E27FC236}">
                <a16:creationId xmlns="" xmlns:a16="http://schemas.microsoft.com/office/drawing/2014/main" id="{AF5BFBFE-4193-44CA-8FB8-1308171351AC}"/>
              </a:ext>
            </a:extLst>
          </p:cNvPr>
          <p:cNvSpPr/>
          <p:nvPr/>
        </p:nvSpPr>
        <p:spPr>
          <a:xfrm>
            <a:off x="7275249" y="923278"/>
            <a:ext cx="3488925" cy="1154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 xmlns:a16="http://schemas.microsoft.com/office/drawing/2014/main" id="{C33C6B8A-00EB-42B4-850A-3C79E7A5B983}"/>
              </a:ext>
            </a:extLst>
          </p:cNvPr>
          <p:cNvSpPr txBox="1"/>
          <p:nvPr/>
        </p:nvSpPr>
        <p:spPr>
          <a:xfrm>
            <a:off x="6622742" y="1766656"/>
            <a:ext cx="4864963" cy="2308324"/>
          </a:xfrm>
          <a:prstGeom prst="rect">
            <a:avLst/>
          </a:prstGeom>
          <a:noFill/>
        </p:spPr>
        <p:txBody>
          <a:bodyPr wrap="square" rtlCol="0">
            <a:spAutoFit/>
          </a:bodyPr>
          <a:lstStyle/>
          <a:p>
            <a:r>
              <a:rPr lang="en-US" dirty="0"/>
              <a:t>Default temperature is set , cannot be changed</a:t>
            </a:r>
          </a:p>
          <a:p>
            <a:endParaRPr lang="en-US" dirty="0"/>
          </a:p>
          <a:p>
            <a:r>
              <a:rPr lang="en-US" dirty="0"/>
              <a:t>Durable for only 6 – 8 months</a:t>
            </a:r>
          </a:p>
          <a:p>
            <a:endParaRPr lang="en-US" dirty="0"/>
          </a:p>
          <a:p>
            <a:r>
              <a:rPr lang="en-US" dirty="0"/>
              <a:t>Not easy to install and use</a:t>
            </a:r>
          </a:p>
          <a:p>
            <a:endParaRPr lang="en-US" dirty="0"/>
          </a:p>
          <a:p>
            <a:endParaRPr lang="en-US" dirty="0"/>
          </a:p>
          <a:p>
            <a:endParaRPr lang="en-IN" dirty="0"/>
          </a:p>
        </p:txBody>
      </p:sp>
    </p:spTree>
    <p:extLst>
      <p:ext uri="{BB962C8B-B14F-4D97-AF65-F5344CB8AC3E}">
        <p14:creationId xmlns:p14="http://schemas.microsoft.com/office/powerpoint/2010/main" val="261421755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A268EEB0-5DB3-44BA-A883-14E542C3890B}"/>
              </a:ext>
            </a:extLst>
          </p:cNvPr>
          <p:cNvSpPr/>
          <p:nvPr/>
        </p:nvSpPr>
        <p:spPr>
          <a:xfrm>
            <a:off x="275208" y="301841"/>
            <a:ext cx="2610035" cy="443883"/>
          </a:xfrm>
          <a:prstGeom prst="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Stake holders</a:t>
            </a:r>
            <a:endParaRPr lang="en-IN" dirty="0"/>
          </a:p>
        </p:txBody>
      </p:sp>
      <p:sp>
        <p:nvSpPr>
          <p:cNvPr id="3" name="Rectangle 2">
            <a:extLst>
              <a:ext uri="{FF2B5EF4-FFF2-40B4-BE49-F238E27FC236}">
                <a16:creationId xmlns="" xmlns:a16="http://schemas.microsoft.com/office/drawing/2014/main" id="{FED7E3E5-08F1-4483-A90C-B011D3F059F0}"/>
              </a:ext>
            </a:extLst>
          </p:cNvPr>
          <p:cNvSpPr/>
          <p:nvPr/>
        </p:nvSpPr>
        <p:spPr>
          <a:xfrm>
            <a:off x="275208" y="745724"/>
            <a:ext cx="2503503"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 xmlns:a16="http://schemas.microsoft.com/office/drawing/2014/main" id="{6767D63C-42A3-4B75-8AA7-CF7819AEA4D2}"/>
              </a:ext>
            </a:extLst>
          </p:cNvPr>
          <p:cNvSpPr txBox="1"/>
          <p:nvPr/>
        </p:nvSpPr>
        <p:spPr>
          <a:xfrm>
            <a:off x="355107" y="1242874"/>
            <a:ext cx="9286043" cy="2031325"/>
          </a:xfrm>
          <a:prstGeom prst="rect">
            <a:avLst/>
          </a:prstGeom>
          <a:noFill/>
        </p:spPr>
        <p:txBody>
          <a:bodyPr wrap="square" rtlCol="0">
            <a:spAutoFit/>
          </a:bodyPr>
          <a:lstStyle/>
          <a:p>
            <a:r>
              <a:rPr lang="en-US" dirty="0"/>
              <a:t>Designers : 1) Ganendhar</a:t>
            </a:r>
          </a:p>
          <a:p>
            <a:r>
              <a:rPr lang="en-US" dirty="0"/>
              <a:t>              </a:t>
            </a:r>
            <a:r>
              <a:rPr lang="en-US" dirty="0" smtClean="0"/>
              <a:t>      </a:t>
            </a:r>
            <a:r>
              <a:rPr lang="en-US" dirty="0"/>
              <a:t>2)Arpitha</a:t>
            </a:r>
          </a:p>
          <a:p>
            <a:endParaRPr lang="en-IN" dirty="0"/>
          </a:p>
          <a:p>
            <a:r>
              <a:rPr lang="en-IN" dirty="0"/>
              <a:t>Client     : 1)Narasimha</a:t>
            </a:r>
          </a:p>
          <a:p>
            <a:r>
              <a:rPr lang="en-IN" dirty="0"/>
              <a:t>             </a:t>
            </a:r>
            <a:r>
              <a:rPr lang="en-IN" dirty="0" smtClean="0"/>
              <a:t>    </a:t>
            </a:r>
            <a:r>
              <a:rPr lang="en-IN" dirty="0"/>
              <a:t>2)Sravani</a:t>
            </a:r>
          </a:p>
          <a:p>
            <a:endParaRPr lang="en-IN" dirty="0"/>
          </a:p>
          <a:p>
            <a:r>
              <a:rPr lang="en-IN" dirty="0"/>
              <a:t>Users      : Shivasai</a:t>
            </a:r>
            <a:endParaRPr lang="en-US" dirty="0"/>
          </a:p>
        </p:txBody>
      </p:sp>
    </p:spTree>
    <p:extLst>
      <p:ext uri="{BB962C8B-B14F-4D97-AF65-F5344CB8AC3E}">
        <p14:creationId xmlns:p14="http://schemas.microsoft.com/office/powerpoint/2010/main" val="304786692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6FDE5C8A-7E3F-4720-BD21-2280E873A0B0}"/>
              </a:ext>
            </a:extLst>
          </p:cNvPr>
          <p:cNvSpPr txBox="1"/>
          <p:nvPr/>
        </p:nvSpPr>
        <p:spPr>
          <a:xfrm>
            <a:off x="3204839" y="2388093"/>
            <a:ext cx="8504808" cy="1569660"/>
          </a:xfrm>
          <a:prstGeom prst="rect">
            <a:avLst/>
          </a:prstGeom>
          <a:noFill/>
        </p:spPr>
        <p:txBody>
          <a:bodyPr wrap="square" rtlCol="0">
            <a:spAutoFit/>
          </a:bodyPr>
          <a:lstStyle/>
          <a:p>
            <a:r>
              <a:rPr lang="en-US" sz="9600" dirty="0"/>
              <a:t>Thank you</a:t>
            </a:r>
            <a:endParaRPr lang="en-IN" sz="9600" dirty="0"/>
          </a:p>
        </p:txBody>
      </p:sp>
    </p:spTree>
    <p:extLst>
      <p:ext uri="{BB962C8B-B14F-4D97-AF65-F5344CB8AC3E}">
        <p14:creationId xmlns:p14="http://schemas.microsoft.com/office/powerpoint/2010/main" val="18445612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1110C7A7-9233-4B25-9802-271A90E739FA}"/>
              </a:ext>
            </a:extLst>
          </p:cNvPr>
          <p:cNvPicPr>
            <a:picLocks noChangeAspect="1"/>
          </p:cNvPicPr>
          <p:nvPr/>
        </p:nvPicPr>
        <p:blipFill>
          <a:blip r:embed="rId2"/>
          <a:stretch>
            <a:fillRect/>
          </a:stretch>
        </p:blipFill>
        <p:spPr>
          <a:xfrm>
            <a:off x="739302" y="634728"/>
            <a:ext cx="10564238" cy="5092579"/>
          </a:xfrm>
          <a:prstGeom prst="rect">
            <a:avLst/>
          </a:prstGeom>
        </p:spPr>
      </p:pic>
    </p:spTree>
    <p:extLst>
      <p:ext uri="{BB962C8B-B14F-4D97-AF65-F5344CB8AC3E}">
        <p14:creationId xmlns:p14="http://schemas.microsoft.com/office/powerpoint/2010/main" val="40491520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8D8D62EB-340D-4351-A276-5121A40AE257}"/>
              </a:ext>
            </a:extLst>
          </p:cNvPr>
          <p:cNvSpPr/>
          <p:nvPr/>
        </p:nvSpPr>
        <p:spPr>
          <a:xfrm>
            <a:off x="334527" y="177553"/>
            <a:ext cx="3139467" cy="568171"/>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panose="02020603050405020304" pitchFamily="18" charset="-34"/>
                <a:cs typeface="Angsana New" panose="02020603050405020304" pitchFamily="18" charset="-34"/>
              </a:rPr>
              <a:t>Problem statement</a:t>
            </a:r>
            <a:endParaRPr lang="en-IN" sz="2400" dirty="0">
              <a:latin typeface="Angsana New" panose="02020603050405020304" pitchFamily="18" charset="-34"/>
              <a:cs typeface="Angsana New" panose="02020603050405020304" pitchFamily="18" charset="-34"/>
            </a:endParaRPr>
          </a:p>
        </p:txBody>
      </p:sp>
      <p:sp>
        <p:nvSpPr>
          <p:cNvPr id="3" name="TextBox 2">
            <a:extLst>
              <a:ext uri="{FF2B5EF4-FFF2-40B4-BE49-F238E27FC236}">
                <a16:creationId xmlns="" xmlns:a16="http://schemas.microsoft.com/office/drawing/2014/main" id="{ADB4CA2E-F77D-4244-B467-67F44F845B23}"/>
              </a:ext>
            </a:extLst>
          </p:cNvPr>
          <p:cNvSpPr txBox="1"/>
          <p:nvPr/>
        </p:nvSpPr>
        <p:spPr>
          <a:xfrm>
            <a:off x="656948" y="1065320"/>
            <a:ext cx="8469298" cy="2228302"/>
          </a:xfrm>
          <a:prstGeom prst="rect">
            <a:avLst/>
          </a:prstGeom>
          <a:noFill/>
        </p:spPr>
        <p:txBody>
          <a:bodyPr wrap="square" rtlCol="0">
            <a:spAutoFit/>
          </a:bodyPr>
          <a:lstStyle/>
          <a:p>
            <a:pPr>
              <a:lnSpc>
                <a:spcPct val="200000"/>
              </a:lnSpc>
            </a:pPr>
            <a:r>
              <a:rPr lang="en-US" dirty="0"/>
              <a:t>People often forget to switch off the power supply of electric water heater after the water is heated due to which electricity is wasted unnecessarily and power charges also increases implement an automatic water heater which turns off automatically when water is heated.</a:t>
            </a:r>
            <a:endParaRPr lang="en-IN" dirty="0"/>
          </a:p>
        </p:txBody>
      </p:sp>
      <p:sp>
        <p:nvSpPr>
          <p:cNvPr id="5" name="Rectangle 4">
            <a:extLst>
              <a:ext uri="{FF2B5EF4-FFF2-40B4-BE49-F238E27FC236}">
                <a16:creationId xmlns="" xmlns:a16="http://schemas.microsoft.com/office/drawing/2014/main" id="{934C71EF-E817-4A8A-B09C-8124BE557DC9}"/>
              </a:ext>
            </a:extLst>
          </p:cNvPr>
          <p:cNvSpPr/>
          <p:nvPr/>
        </p:nvSpPr>
        <p:spPr>
          <a:xfrm>
            <a:off x="266329" y="759039"/>
            <a:ext cx="3275861" cy="97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4DADB2B3-19A1-412B-B977-5A5970F00BA3}"/>
              </a:ext>
            </a:extLst>
          </p:cNvPr>
          <p:cNvSpPr/>
          <p:nvPr/>
        </p:nvSpPr>
        <p:spPr>
          <a:xfrm>
            <a:off x="266329" y="3506680"/>
            <a:ext cx="3364638" cy="550415"/>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r>
              <a:rPr lang="en-US" baseline="30000" dirty="0"/>
              <a:t>rd</a:t>
            </a:r>
            <a:r>
              <a:rPr lang="en-US" dirty="0"/>
              <a:t> version of problem statement</a:t>
            </a:r>
            <a:endParaRPr lang="en-IN" dirty="0"/>
          </a:p>
        </p:txBody>
      </p:sp>
      <p:sp>
        <p:nvSpPr>
          <p:cNvPr id="8" name="Rectangle 7">
            <a:extLst>
              <a:ext uri="{FF2B5EF4-FFF2-40B4-BE49-F238E27FC236}">
                <a16:creationId xmlns="" xmlns:a16="http://schemas.microsoft.com/office/drawing/2014/main" id="{EEF56FF0-43BE-421F-A529-9FBCABC3C0C1}"/>
              </a:ext>
            </a:extLst>
          </p:cNvPr>
          <p:cNvSpPr/>
          <p:nvPr/>
        </p:nvSpPr>
        <p:spPr>
          <a:xfrm>
            <a:off x="266329" y="4057095"/>
            <a:ext cx="3275861" cy="621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 xmlns:a16="http://schemas.microsoft.com/office/drawing/2014/main" id="{B39299E6-16B4-4CC7-BBB2-E80D67BDC014}"/>
              </a:ext>
            </a:extLst>
          </p:cNvPr>
          <p:cNvSpPr txBox="1"/>
          <p:nvPr/>
        </p:nvSpPr>
        <p:spPr>
          <a:xfrm>
            <a:off x="559293" y="4474346"/>
            <a:ext cx="9623394" cy="1120307"/>
          </a:xfrm>
          <a:prstGeom prst="rect">
            <a:avLst/>
          </a:prstGeom>
          <a:noFill/>
        </p:spPr>
        <p:txBody>
          <a:bodyPr wrap="square" rtlCol="0">
            <a:spAutoFit/>
          </a:bodyPr>
          <a:lstStyle/>
          <a:p>
            <a:pPr>
              <a:lnSpc>
                <a:spcPct val="200000"/>
              </a:lnSpc>
            </a:pPr>
            <a:r>
              <a:rPr lang="en-US" dirty="0"/>
              <a:t>Design a water heater which turns off automatically when water is heated and a buzz sound and led should glow as an indication that water is heated and make it implementable for normal usage.</a:t>
            </a:r>
            <a:endParaRPr lang="en-IN" dirty="0"/>
          </a:p>
        </p:txBody>
      </p:sp>
    </p:spTree>
    <p:extLst>
      <p:ext uri="{BB962C8B-B14F-4D97-AF65-F5344CB8AC3E}">
        <p14:creationId xmlns:p14="http://schemas.microsoft.com/office/powerpoint/2010/main" val="170500251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B90FAC8F-B50B-4E87-83FA-6A910F8B100D}"/>
              </a:ext>
            </a:extLst>
          </p:cNvPr>
          <p:cNvSpPr txBox="1"/>
          <p:nvPr/>
        </p:nvSpPr>
        <p:spPr>
          <a:xfrm>
            <a:off x="408372" y="665862"/>
            <a:ext cx="10706470" cy="1200329"/>
          </a:xfrm>
          <a:prstGeom prst="rect">
            <a:avLst/>
          </a:prstGeom>
          <a:noFill/>
        </p:spPr>
        <p:txBody>
          <a:bodyPr wrap="square" rtlCol="0">
            <a:spAutoFit/>
          </a:bodyPr>
          <a:lstStyle/>
          <a:p>
            <a:r>
              <a:rPr lang="en-US" b="1" u="sng" dirty="0">
                <a:solidFill>
                  <a:srgbClr val="FF0000"/>
                </a:solidFill>
              </a:rPr>
              <a:t>Objectives : </a:t>
            </a:r>
            <a:endParaRPr lang="en-IN" b="1" u="sng" dirty="0">
              <a:solidFill>
                <a:srgbClr val="FF0000"/>
              </a:solidFill>
            </a:endParaRPr>
          </a:p>
          <a:p>
            <a:r>
              <a:rPr lang="en-IN" dirty="0"/>
              <a:t>1)The model should automatically turn off the power supply to the water heater when water is heated</a:t>
            </a:r>
          </a:p>
          <a:p>
            <a:r>
              <a:rPr lang="en-US" dirty="0"/>
              <a:t>2)The buzzer must produce a sound when water is heated as an indication</a:t>
            </a:r>
          </a:p>
          <a:p>
            <a:r>
              <a:rPr lang="en-US" dirty="0"/>
              <a:t>3)The LED must glow as an indication </a:t>
            </a:r>
          </a:p>
        </p:txBody>
      </p:sp>
      <p:sp>
        <p:nvSpPr>
          <p:cNvPr id="3" name="TextBox 2">
            <a:extLst>
              <a:ext uri="{FF2B5EF4-FFF2-40B4-BE49-F238E27FC236}">
                <a16:creationId xmlns="" xmlns:a16="http://schemas.microsoft.com/office/drawing/2014/main" id="{03095B97-3CDD-4147-8307-B9EE1AD176D7}"/>
              </a:ext>
            </a:extLst>
          </p:cNvPr>
          <p:cNvSpPr txBox="1"/>
          <p:nvPr/>
        </p:nvSpPr>
        <p:spPr>
          <a:xfrm>
            <a:off x="408372" y="2284298"/>
            <a:ext cx="9650027" cy="2401427"/>
          </a:xfrm>
          <a:prstGeom prst="rect">
            <a:avLst/>
          </a:prstGeom>
          <a:noFill/>
        </p:spPr>
        <p:txBody>
          <a:bodyPr wrap="square" rtlCol="0">
            <a:spAutoFit/>
          </a:bodyPr>
          <a:lstStyle/>
          <a:p>
            <a:r>
              <a:rPr lang="en-US" b="1" u="sng" dirty="0">
                <a:solidFill>
                  <a:srgbClr val="FF0000"/>
                </a:solidFill>
              </a:rPr>
              <a:t>Constrains : </a:t>
            </a:r>
          </a:p>
          <a:p>
            <a:pPr>
              <a:lnSpc>
                <a:spcPct val="150000"/>
              </a:lnSpc>
            </a:pPr>
            <a:r>
              <a:rPr lang="en-US" dirty="0"/>
              <a:t>1)The model must be in budget </a:t>
            </a:r>
          </a:p>
          <a:p>
            <a:pPr>
              <a:lnSpc>
                <a:spcPct val="150000"/>
              </a:lnSpc>
            </a:pPr>
            <a:r>
              <a:rPr lang="en-US" dirty="0"/>
              <a:t>2)t should be safe to use </a:t>
            </a:r>
          </a:p>
          <a:p>
            <a:pPr>
              <a:lnSpc>
                <a:spcPct val="150000"/>
              </a:lnSpc>
            </a:pPr>
            <a:r>
              <a:rPr lang="en-US" dirty="0"/>
              <a:t>3)It should consume less space</a:t>
            </a:r>
          </a:p>
          <a:p>
            <a:pPr>
              <a:lnSpc>
                <a:spcPct val="150000"/>
              </a:lnSpc>
            </a:pPr>
            <a:r>
              <a:rPr lang="en-US" dirty="0"/>
              <a:t>4)It shouldn’t consume much power</a:t>
            </a:r>
          </a:p>
          <a:p>
            <a:pPr>
              <a:lnSpc>
                <a:spcPct val="150000"/>
              </a:lnSpc>
            </a:pPr>
            <a:r>
              <a:rPr lang="en-US" dirty="0"/>
              <a:t>5)Easy to use and install</a:t>
            </a:r>
            <a:endParaRPr lang="en-IN" dirty="0"/>
          </a:p>
        </p:txBody>
      </p:sp>
      <p:sp>
        <p:nvSpPr>
          <p:cNvPr id="4" name="TextBox 3">
            <a:extLst>
              <a:ext uri="{FF2B5EF4-FFF2-40B4-BE49-F238E27FC236}">
                <a16:creationId xmlns="" xmlns:a16="http://schemas.microsoft.com/office/drawing/2014/main" id="{FCD12B2C-803D-49D1-AE85-1CD609E04E4D}"/>
              </a:ext>
            </a:extLst>
          </p:cNvPr>
          <p:cNvSpPr txBox="1"/>
          <p:nvPr/>
        </p:nvSpPr>
        <p:spPr>
          <a:xfrm>
            <a:off x="488272" y="4785063"/>
            <a:ext cx="10777491" cy="1570430"/>
          </a:xfrm>
          <a:prstGeom prst="rect">
            <a:avLst/>
          </a:prstGeom>
          <a:noFill/>
        </p:spPr>
        <p:txBody>
          <a:bodyPr wrap="square" rtlCol="0">
            <a:spAutoFit/>
          </a:bodyPr>
          <a:lstStyle/>
          <a:p>
            <a:r>
              <a:rPr lang="en-US" b="1" u="sng" dirty="0">
                <a:solidFill>
                  <a:srgbClr val="FF0000"/>
                </a:solidFill>
              </a:rPr>
              <a:t>Functions: </a:t>
            </a:r>
          </a:p>
          <a:p>
            <a:pPr>
              <a:lnSpc>
                <a:spcPct val="150000"/>
              </a:lnSpc>
            </a:pPr>
            <a:r>
              <a:rPr lang="en-US" dirty="0"/>
              <a:t>1)It automatically cuts the power supply when temperature limit is reached</a:t>
            </a:r>
          </a:p>
          <a:p>
            <a:pPr>
              <a:lnSpc>
                <a:spcPct val="150000"/>
              </a:lnSpc>
            </a:pPr>
            <a:r>
              <a:rPr lang="en-US" dirty="0"/>
              <a:t>2) When water is heated it produces alarming sound</a:t>
            </a:r>
          </a:p>
          <a:p>
            <a:pPr>
              <a:lnSpc>
                <a:spcPct val="150000"/>
              </a:lnSpc>
            </a:pPr>
            <a:r>
              <a:rPr lang="en-US" dirty="0"/>
              <a:t>3)The LED glows as an indication</a:t>
            </a:r>
            <a:endParaRPr lang="en-IN" dirty="0"/>
          </a:p>
        </p:txBody>
      </p:sp>
    </p:spTree>
    <p:extLst>
      <p:ext uri="{BB962C8B-B14F-4D97-AF65-F5344CB8AC3E}">
        <p14:creationId xmlns:p14="http://schemas.microsoft.com/office/powerpoint/2010/main" val="20326568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F2EBD1CD-68EE-46C4-A393-C4148219CE93}"/>
              </a:ext>
            </a:extLst>
          </p:cNvPr>
          <p:cNvSpPr/>
          <p:nvPr/>
        </p:nvSpPr>
        <p:spPr>
          <a:xfrm>
            <a:off x="168676" y="204186"/>
            <a:ext cx="2707689" cy="514905"/>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panose="02020603050405020304" pitchFamily="18" charset="-34"/>
                <a:cs typeface="Angsana New" panose="02020603050405020304" pitchFamily="18" charset="-34"/>
              </a:rPr>
              <a:t>User requirements</a:t>
            </a:r>
            <a:endParaRPr lang="en-IN" sz="2400" dirty="0">
              <a:latin typeface="Angsana New" panose="02020603050405020304" pitchFamily="18" charset="-34"/>
              <a:cs typeface="Angsana New" panose="02020603050405020304" pitchFamily="18" charset="-34"/>
            </a:endParaRPr>
          </a:p>
        </p:txBody>
      </p:sp>
      <p:sp>
        <p:nvSpPr>
          <p:cNvPr id="3" name="TextBox 2">
            <a:extLst>
              <a:ext uri="{FF2B5EF4-FFF2-40B4-BE49-F238E27FC236}">
                <a16:creationId xmlns="" xmlns:a16="http://schemas.microsoft.com/office/drawing/2014/main" id="{F85F16DD-D1D5-4F75-8F46-6A7828C17982}"/>
              </a:ext>
            </a:extLst>
          </p:cNvPr>
          <p:cNvSpPr txBox="1"/>
          <p:nvPr/>
        </p:nvSpPr>
        <p:spPr>
          <a:xfrm>
            <a:off x="372862" y="1251751"/>
            <a:ext cx="11159231" cy="4801314"/>
          </a:xfrm>
          <a:prstGeom prst="rect">
            <a:avLst/>
          </a:prstGeom>
          <a:noFill/>
        </p:spPr>
        <p:txBody>
          <a:bodyPr wrap="square" rtlCol="0">
            <a:spAutoFit/>
          </a:bodyPr>
          <a:lstStyle/>
          <a:p>
            <a:pPr marL="285750" indent="-285750">
              <a:buFont typeface="Arial" panose="020B0604020202020204" pitchFamily="34" charset="0"/>
              <a:buChar char="•"/>
            </a:pPr>
            <a:r>
              <a:rPr lang="en-US" dirty="0"/>
              <a:t>Heater must automatically cut the power supply when temperature limit is reached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must be portable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It shouldn’t consume much space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It must be affordable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Safe to use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Easy to install and use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Shouldn’t consume much power</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It must take various temperature inputs as limits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Must be durable for at least 12 months </a:t>
            </a:r>
          </a:p>
        </p:txBody>
      </p:sp>
      <p:sp>
        <p:nvSpPr>
          <p:cNvPr id="4" name="Rectangle 3">
            <a:extLst>
              <a:ext uri="{FF2B5EF4-FFF2-40B4-BE49-F238E27FC236}">
                <a16:creationId xmlns="" xmlns:a16="http://schemas.microsoft.com/office/drawing/2014/main" id="{4712F320-53B3-449F-9D70-4236F6ACA5D6}"/>
              </a:ext>
            </a:extLst>
          </p:cNvPr>
          <p:cNvSpPr/>
          <p:nvPr/>
        </p:nvSpPr>
        <p:spPr>
          <a:xfrm>
            <a:off x="239697" y="716158"/>
            <a:ext cx="2521258" cy="887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224410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19913C2B-EC06-4347-B7C8-9A7DB7F67337}"/>
              </a:ext>
            </a:extLst>
          </p:cNvPr>
          <p:cNvSpPr txBox="1"/>
          <p:nvPr/>
        </p:nvSpPr>
        <p:spPr>
          <a:xfrm>
            <a:off x="435006" y="870012"/>
            <a:ext cx="5149048" cy="1754326"/>
          </a:xfrm>
          <a:prstGeom prst="rect">
            <a:avLst/>
          </a:prstGeom>
          <a:noFill/>
        </p:spPr>
        <p:txBody>
          <a:bodyPr wrap="square" rtlCol="0">
            <a:spAutoFit/>
          </a:bodyPr>
          <a:lstStyle/>
          <a:p>
            <a:r>
              <a:rPr lang="en-US" b="1" dirty="0"/>
              <a:t>1.Electric Hot Water System: </a:t>
            </a:r>
            <a:r>
              <a:rPr lang="en-US" dirty="0"/>
              <a:t>Electric storage systems use a heating element located inside a tank to heat water, similar to the way an electric kettle works. Water is heated and stored in the tank, available in various sizes, where it is kept hot and ready to be used</a:t>
            </a:r>
            <a:endParaRPr lang="en-IN" dirty="0"/>
          </a:p>
        </p:txBody>
      </p:sp>
      <p:sp>
        <p:nvSpPr>
          <p:cNvPr id="3" name="Rectangle 2">
            <a:extLst>
              <a:ext uri="{FF2B5EF4-FFF2-40B4-BE49-F238E27FC236}">
                <a16:creationId xmlns="" xmlns:a16="http://schemas.microsoft.com/office/drawing/2014/main" id="{F3347E34-074F-4703-ADEA-1C1C84E0D473}"/>
              </a:ext>
            </a:extLst>
          </p:cNvPr>
          <p:cNvSpPr/>
          <p:nvPr/>
        </p:nvSpPr>
        <p:spPr>
          <a:xfrm>
            <a:off x="355107" y="159798"/>
            <a:ext cx="4172505" cy="550415"/>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Angsana New" panose="02020603050405020304" pitchFamily="18" charset="-34"/>
                <a:cs typeface="Angsana New" panose="02020603050405020304" pitchFamily="18" charset="-34"/>
              </a:rPr>
              <a:t>Existing systems</a:t>
            </a:r>
            <a:endParaRPr lang="en-IN" sz="3200" dirty="0">
              <a:latin typeface="Angsana New" panose="02020603050405020304" pitchFamily="18" charset="-34"/>
              <a:cs typeface="Angsana New" panose="02020603050405020304" pitchFamily="18" charset="-34"/>
            </a:endParaRPr>
          </a:p>
        </p:txBody>
      </p:sp>
      <p:sp>
        <p:nvSpPr>
          <p:cNvPr id="4" name="Rectangle 3">
            <a:extLst>
              <a:ext uri="{FF2B5EF4-FFF2-40B4-BE49-F238E27FC236}">
                <a16:creationId xmlns="" xmlns:a16="http://schemas.microsoft.com/office/drawing/2014/main" id="{6535F5B4-EBF4-450D-A524-6940F08F450B}"/>
              </a:ext>
            </a:extLst>
          </p:cNvPr>
          <p:cNvSpPr/>
          <p:nvPr/>
        </p:nvSpPr>
        <p:spPr>
          <a:xfrm>
            <a:off x="279647" y="257453"/>
            <a:ext cx="75460" cy="550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 xmlns:a16="http://schemas.microsoft.com/office/drawing/2014/main" id="{66233D55-51E2-4906-A81E-B28D104115D2}"/>
              </a:ext>
            </a:extLst>
          </p:cNvPr>
          <p:cNvPicPr>
            <a:picLocks noChangeAspect="1"/>
          </p:cNvPicPr>
          <p:nvPr/>
        </p:nvPicPr>
        <p:blipFill>
          <a:blip r:embed="rId2"/>
          <a:stretch>
            <a:fillRect/>
          </a:stretch>
        </p:blipFill>
        <p:spPr>
          <a:xfrm>
            <a:off x="6785039" y="870012"/>
            <a:ext cx="3746376" cy="3746376"/>
          </a:xfrm>
          <a:prstGeom prst="rect">
            <a:avLst/>
          </a:prstGeom>
        </p:spPr>
      </p:pic>
      <p:sp>
        <p:nvSpPr>
          <p:cNvPr id="6" name="TextBox 5">
            <a:extLst>
              <a:ext uri="{FF2B5EF4-FFF2-40B4-BE49-F238E27FC236}">
                <a16:creationId xmlns="" xmlns:a16="http://schemas.microsoft.com/office/drawing/2014/main" id="{3D4DFA44-88B9-485A-AC81-6266F7ADEFBB}"/>
              </a:ext>
            </a:extLst>
          </p:cNvPr>
          <p:cNvSpPr txBox="1"/>
          <p:nvPr/>
        </p:nvSpPr>
        <p:spPr>
          <a:xfrm>
            <a:off x="656948" y="3293616"/>
            <a:ext cx="4012706"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COST</a:t>
            </a:r>
            <a:r>
              <a:rPr lang="en-US" dirty="0"/>
              <a:t>: 4000₹</a:t>
            </a:r>
            <a:endParaRPr lang="en-IN" dirty="0"/>
          </a:p>
        </p:txBody>
      </p:sp>
      <p:sp>
        <p:nvSpPr>
          <p:cNvPr id="7" name="TextBox 6">
            <a:extLst>
              <a:ext uri="{FF2B5EF4-FFF2-40B4-BE49-F238E27FC236}">
                <a16:creationId xmlns="" xmlns:a16="http://schemas.microsoft.com/office/drawing/2014/main" id="{A9A73E1E-71EA-4E09-B46F-B2029135DDDB}"/>
              </a:ext>
            </a:extLst>
          </p:cNvPr>
          <p:cNvSpPr txBox="1"/>
          <p:nvPr/>
        </p:nvSpPr>
        <p:spPr>
          <a:xfrm>
            <a:off x="656948" y="3826276"/>
            <a:ext cx="3045041"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SIZE </a:t>
            </a:r>
            <a:r>
              <a:rPr lang="en-US" dirty="0"/>
              <a:t>: 75 ltr to 120 ltr</a:t>
            </a:r>
            <a:endParaRPr lang="en-IN" dirty="0"/>
          </a:p>
        </p:txBody>
      </p:sp>
      <p:sp>
        <p:nvSpPr>
          <p:cNvPr id="8" name="TextBox 7">
            <a:extLst>
              <a:ext uri="{FF2B5EF4-FFF2-40B4-BE49-F238E27FC236}">
                <a16:creationId xmlns="" xmlns:a16="http://schemas.microsoft.com/office/drawing/2014/main" id="{515FCDF4-0EF5-4FB4-92B5-C6F4687D3150}"/>
              </a:ext>
            </a:extLst>
          </p:cNvPr>
          <p:cNvSpPr txBox="1"/>
          <p:nvPr/>
        </p:nvSpPr>
        <p:spPr>
          <a:xfrm>
            <a:off x="656948" y="4358936"/>
            <a:ext cx="4110361"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Power consumption: </a:t>
            </a:r>
            <a:endParaRPr lang="en-IN" dirty="0">
              <a:latin typeface="Arial" panose="020B0604020202020204" pitchFamily="34" charset="0"/>
              <a:cs typeface="Arial" panose="020B0604020202020204" pitchFamily="34" charset="0"/>
            </a:endParaRPr>
          </a:p>
        </p:txBody>
      </p:sp>
      <p:sp>
        <p:nvSpPr>
          <p:cNvPr id="9" name="TextBox 8">
            <a:extLst>
              <a:ext uri="{FF2B5EF4-FFF2-40B4-BE49-F238E27FC236}">
                <a16:creationId xmlns="" xmlns:a16="http://schemas.microsoft.com/office/drawing/2014/main" id="{30EF95DE-0005-43C9-98AE-EE3F7C0A1CBD}"/>
              </a:ext>
            </a:extLst>
          </p:cNvPr>
          <p:cNvSpPr txBox="1"/>
          <p:nvPr/>
        </p:nvSpPr>
        <p:spPr>
          <a:xfrm>
            <a:off x="2899579" y="4358936"/>
            <a:ext cx="3068715" cy="369332"/>
          </a:xfrm>
          <a:prstGeom prst="rect">
            <a:avLst/>
          </a:prstGeom>
          <a:noFill/>
        </p:spPr>
        <p:txBody>
          <a:bodyPr wrap="square" rtlCol="0">
            <a:spAutoFit/>
          </a:bodyPr>
          <a:lstStyle/>
          <a:p>
            <a:r>
              <a:rPr lang="en-US" dirty="0"/>
              <a:t>3000 watts to 4000 watts</a:t>
            </a:r>
            <a:endParaRPr lang="en-IN" dirty="0"/>
          </a:p>
        </p:txBody>
      </p:sp>
    </p:spTree>
    <p:extLst>
      <p:ext uri="{BB962C8B-B14F-4D97-AF65-F5344CB8AC3E}">
        <p14:creationId xmlns:p14="http://schemas.microsoft.com/office/powerpoint/2010/main" val="13910914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CCE395DE-8055-4155-98E4-35D9061BB50E}"/>
              </a:ext>
            </a:extLst>
          </p:cNvPr>
          <p:cNvSpPr txBox="1"/>
          <p:nvPr/>
        </p:nvSpPr>
        <p:spPr>
          <a:xfrm>
            <a:off x="452761" y="523783"/>
            <a:ext cx="6880194" cy="2308324"/>
          </a:xfrm>
          <a:prstGeom prst="rect">
            <a:avLst/>
          </a:prstGeom>
          <a:noFill/>
        </p:spPr>
        <p:txBody>
          <a:bodyPr wrap="square" rtlCol="0">
            <a:spAutoFit/>
          </a:bodyPr>
          <a:lstStyle/>
          <a:p>
            <a:r>
              <a:rPr lang="en-US" b="1" dirty="0"/>
              <a:t>2. Gas Hot Water System: </a:t>
            </a:r>
            <a:r>
              <a:rPr lang="en-US" dirty="0"/>
              <a:t>A gas hot water system is a water heating system where the main fuel used is gas. Hot water systems that use gas haven’t been as common in Australia traditionally as the humble electric tank, although that is starting to change as the gas grid has expanded and modern style electronic ignition continuous flow water heaters that have features like touch pad temperature control have now evolved .</a:t>
            </a:r>
          </a:p>
          <a:p>
            <a:endParaRPr lang="en-IN" dirty="0"/>
          </a:p>
        </p:txBody>
      </p:sp>
      <p:pic>
        <p:nvPicPr>
          <p:cNvPr id="6" name="Picture 5">
            <a:extLst>
              <a:ext uri="{FF2B5EF4-FFF2-40B4-BE49-F238E27FC236}">
                <a16:creationId xmlns="" xmlns:a16="http://schemas.microsoft.com/office/drawing/2014/main" id="{B7A47C91-21CF-47F9-8ED6-DF8A861407E4}"/>
              </a:ext>
            </a:extLst>
          </p:cNvPr>
          <p:cNvPicPr>
            <a:picLocks noChangeAspect="1"/>
          </p:cNvPicPr>
          <p:nvPr/>
        </p:nvPicPr>
        <p:blipFill>
          <a:blip r:embed="rId2"/>
          <a:stretch>
            <a:fillRect/>
          </a:stretch>
        </p:blipFill>
        <p:spPr>
          <a:xfrm>
            <a:off x="8756343" y="704315"/>
            <a:ext cx="1699487" cy="4694101"/>
          </a:xfrm>
          <a:prstGeom prst="rect">
            <a:avLst/>
          </a:prstGeom>
        </p:spPr>
      </p:pic>
      <p:sp>
        <p:nvSpPr>
          <p:cNvPr id="7" name="TextBox 6">
            <a:extLst>
              <a:ext uri="{FF2B5EF4-FFF2-40B4-BE49-F238E27FC236}">
                <a16:creationId xmlns="" xmlns:a16="http://schemas.microsoft.com/office/drawing/2014/main" id="{BCECD382-4452-4621-AA2F-4B5A4C9DF038}"/>
              </a:ext>
            </a:extLst>
          </p:cNvPr>
          <p:cNvSpPr txBox="1"/>
          <p:nvPr/>
        </p:nvSpPr>
        <p:spPr>
          <a:xfrm>
            <a:off x="523783" y="3429000"/>
            <a:ext cx="3116062" cy="147732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Cost</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Size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Power consumption</a:t>
            </a:r>
            <a:endParaRPr lang="en-IN" dirty="0">
              <a:latin typeface="Arial" panose="020B0604020202020204" pitchFamily="34" charset="0"/>
              <a:cs typeface="Arial" panose="020B0604020202020204" pitchFamily="34" charset="0"/>
            </a:endParaRPr>
          </a:p>
        </p:txBody>
      </p:sp>
      <p:sp>
        <p:nvSpPr>
          <p:cNvPr id="8" name="TextBox 7">
            <a:extLst>
              <a:ext uri="{FF2B5EF4-FFF2-40B4-BE49-F238E27FC236}">
                <a16:creationId xmlns="" xmlns:a16="http://schemas.microsoft.com/office/drawing/2014/main" id="{992144D7-EC72-4586-8277-291DEF8F2933}"/>
              </a:ext>
            </a:extLst>
          </p:cNvPr>
          <p:cNvSpPr txBox="1"/>
          <p:nvPr/>
        </p:nvSpPr>
        <p:spPr>
          <a:xfrm>
            <a:off x="1420428" y="3429000"/>
            <a:ext cx="2077375" cy="369332"/>
          </a:xfrm>
          <a:prstGeom prst="rect">
            <a:avLst/>
          </a:prstGeom>
          <a:noFill/>
        </p:spPr>
        <p:txBody>
          <a:bodyPr wrap="square" rtlCol="0">
            <a:spAutoFit/>
          </a:bodyPr>
          <a:lstStyle/>
          <a:p>
            <a:r>
              <a:rPr lang="en-US" dirty="0"/>
              <a:t>: 7000₹</a:t>
            </a:r>
            <a:endParaRPr lang="en-IN" dirty="0"/>
          </a:p>
        </p:txBody>
      </p:sp>
      <p:sp>
        <p:nvSpPr>
          <p:cNvPr id="9" name="TextBox 8">
            <a:extLst>
              <a:ext uri="{FF2B5EF4-FFF2-40B4-BE49-F238E27FC236}">
                <a16:creationId xmlns="" xmlns:a16="http://schemas.microsoft.com/office/drawing/2014/main" id="{887F595D-A52F-49B7-ADAD-15F5293F4512}"/>
              </a:ext>
            </a:extLst>
          </p:cNvPr>
          <p:cNvSpPr txBox="1"/>
          <p:nvPr/>
        </p:nvSpPr>
        <p:spPr>
          <a:xfrm>
            <a:off x="1420428" y="4025893"/>
            <a:ext cx="1846555" cy="369332"/>
          </a:xfrm>
          <a:prstGeom prst="rect">
            <a:avLst/>
          </a:prstGeom>
          <a:noFill/>
        </p:spPr>
        <p:txBody>
          <a:bodyPr wrap="square" rtlCol="0">
            <a:spAutoFit/>
          </a:bodyPr>
          <a:lstStyle/>
          <a:p>
            <a:r>
              <a:rPr lang="en-US" dirty="0"/>
              <a:t>: 190 ltr</a:t>
            </a:r>
            <a:endParaRPr lang="en-IN" dirty="0"/>
          </a:p>
        </p:txBody>
      </p:sp>
      <p:sp>
        <p:nvSpPr>
          <p:cNvPr id="10" name="TextBox 9">
            <a:extLst>
              <a:ext uri="{FF2B5EF4-FFF2-40B4-BE49-F238E27FC236}">
                <a16:creationId xmlns="" xmlns:a16="http://schemas.microsoft.com/office/drawing/2014/main" id="{613333F1-AB55-44E8-A8E3-95CAB777D9A7}"/>
              </a:ext>
            </a:extLst>
          </p:cNvPr>
          <p:cNvSpPr txBox="1"/>
          <p:nvPr/>
        </p:nvSpPr>
        <p:spPr>
          <a:xfrm>
            <a:off x="3027285" y="4572000"/>
            <a:ext cx="2388094" cy="369332"/>
          </a:xfrm>
          <a:prstGeom prst="rect">
            <a:avLst/>
          </a:prstGeom>
          <a:noFill/>
        </p:spPr>
        <p:txBody>
          <a:bodyPr wrap="square" rtlCol="0">
            <a:spAutoFit/>
          </a:bodyPr>
          <a:lstStyle/>
          <a:p>
            <a:r>
              <a:rPr lang="en-US" dirty="0"/>
              <a:t>: 4000 watts</a:t>
            </a:r>
            <a:endParaRPr lang="en-IN" dirty="0"/>
          </a:p>
        </p:txBody>
      </p:sp>
    </p:spTree>
    <p:extLst>
      <p:ext uri="{BB962C8B-B14F-4D97-AF65-F5344CB8AC3E}">
        <p14:creationId xmlns:p14="http://schemas.microsoft.com/office/powerpoint/2010/main" val="402208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33646FE2-0D17-4F1A-A954-0BB16F82130F}"/>
              </a:ext>
            </a:extLst>
          </p:cNvPr>
          <p:cNvSpPr txBox="1"/>
          <p:nvPr/>
        </p:nvSpPr>
        <p:spPr>
          <a:xfrm>
            <a:off x="790113" y="506027"/>
            <a:ext cx="6391922" cy="2031325"/>
          </a:xfrm>
          <a:prstGeom prst="rect">
            <a:avLst/>
          </a:prstGeom>
          <a:noFill/>
        </p:spPr>
        <p:txBody>
          <a:bodyPr wrap="square" rtlCol="0">
            <a:spAutoFit/>
          </a:bodyPr>
          <a:lstStyle/>
          <a:p>
            <a:r>
              <a:rPr lang="en-US" b="1" dirty="0"/>
              <a:t>3. Solar water Heater: </a:t>
            </a:r>
            <a:r>
              <a:rPr lang="en-US" dirty="0"/>
              <a:t>System With global warming becoming a real threat to the planet, eco-friendly solutions are being advocated to lower greenhouse gas emissions. Solar hot water system are one of the best examples of eco-friendly solutions in water heating. The system is powered by solar energy that is freely available and renewable.</a:t>
            </a:r>
          </a:p>
          <a:p>
            <a:endParaRPr lang="en-IN" dirty="0"/>
          </a:p>
        </p:txBody>
      </p:sp>
      <p:pic>
        <p:nvPicPr>
          <p:cNvPr id="4" name="Picture 3">
            <a:extLst>
              <a:ext uri="{FF2B5EF4-FFF2-40B4-BE49-F238E27FC236}">
                <a16:creationId xmlns="" xmlns:a16="http://schemas.microsoft.com/office/drawing/2014/main" id="{BFEDB3BC-67DF-40B3-880E-526DA7C97F39}"/>
              </a:ext>
            </a:extLst>
          </p:cNvPr>
          <p:cNvPicPr>
            <a:picLocks noChangeAspect="1"/>
          </p:cNvPicPr>
          <p:nvPr/>
        </p:nvPicPr>
        <p:blipFill>
          <a:blip r:embed="rId2"/>
          <a:stretch>
            <a:fillRect/>
          </a:stretch>
        </p:blipFill>
        <p:spPr>
          <a:xfrm>
            <a:off x="8059444" y="1472149"/>
            <a:ext cx="3059097" cy="3059097"/>
          </a:xfrm>
          <a:prstGeom prst="rect">
            <a:avLst/>
          </a:prstGeom>
        </p:spPr>
      </p:pic>
      <p:sp>
        <p:nvSpPr>
          <p:cNvPr id="5" name="TextBox 4">
            <a:extLst>
              <a:ext uri="{FF2B5EF4-FFF2-40B4-BE49-F238E27FC236}">
                <a16:creationId xmlns="" xmlns:a16="http://schemas.microsoft.com/office/drawing/2014/main" id="{2B5601DE-57BC-4735-98DF-A598CAE2F8A6}"/>
              </a:ext>
            </a:extLst>
          </p:cNvPr>
          <p:cNvSpPr txBox="1"/>
          <p:nvPr/>
        </p:nvSpPr>
        <p:spPr>
          <a:xfrm>
            <a:off x="887766" y="3053918"/>
            <a:ext cx="2831977" cy="147732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Cost</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Size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Draw backs : </a:t>
            </a:r>
          </a:p>
        </p:txBody>
      </p:sp>
      <p:sp>
        <p:nvSpPr>
          <p:cNvPr id="6" name="TextBox 5">
            <a:extLst>
              <a:ext uri="{FF2B5EF4-FFF2-40B4-BE49-F238E27FC236}">
                <a16:creationId xmlns="" xmlns:a16="http://schemas.microsoft.com/office/drawing/2014/main" id="{E4DDB223-EF06-445A-BE8B-29666BE8C9EC}"/>
              </a:ext>
            </a:extLst>
          </p:cNvPr>
          <p:cNvSpPr txBox="1"/>
          <p:nvPr/>
        </p:nvSpPr>
        <p:spPr>
          <a:xfrm>
            <a:off x="1793289" y="3053918"/>
            <a:ext cx="2627791" cy="375082"/>
          </a:xfrm>
          <a:prstGeom prst="rect">
            <a:avLst/>
          </a:prstGeom>
          <a:noFill/>
        </p:spPr>
        <p:txBody>
          <a:bodyPr wrap="square" rtlCol="0">
            <a:spAutoFit/>
          </a:bodyPr>
          <a:lstStyle/>
          <a:p>
            <a:r>
              <a:rPr lang="en-US" dirty="0"/>
              <a:t>: 21000₹</a:t>
            </a:r>
            <a:endParaRPr lang="en-IN" dirty="0"/>
          </a:p>
        </p:txBody>
      </p:sp>
      <p:sp>
        <p:nvSpPr>
          <p:cNvPr id="7" name="TextBox 6">
            <a:extLst>
              <a:ext uri="{FF2B5EF4-FFF2-40B4-BE49-F238E27FC236}">
                <a16:creationId xmlns="" xmlns:a16="http://schemas.microsoft.com/office/drawing/2014/main" id="{E896B4C5-8831-4A8E-B8B8-EA082021550D}"/>
              </a:ext>
            </a:extLst>
          </p:cNvPr>
          <p:cNvSpPr txBox="1"/>
          <p:nvPr/>
        </p:nvSpPr>
        <p:spPr>
          <a:xfrm>
            <a:off x="1793289" y="3605041"/>
            <a:ext cx="2041864" cy="375082"/>
          </a:xfrm>
          <a:prstGeom prst="rect">
            <a:avLst/>
          </a:prstGeom>
          <a:noFill/>
        </p:spPr>
        <p:txBody>
          <a:bodyPr wrap="square" rtlCol="0">
            <a:spAutoFit/>
          </a:bodyPr>
          <a:lstStyle/>
          <a:p>
            <a:r>
              <a:rPr lang="en-US" dirty="0"/>
              <a:t>: 100 </a:t>
            </a:r>
            <a:r>
              <a:rPr lang="en-US" dirty="0" err="1"/>
              <a:t>ltrs</a:t>
            </a:r>
            <a:endParaRPr lang="en-IN" dirty="0"/>
          </a:p>
        </p:txBody>
      </p:sp>
      <p:sp>
        <p:nvSpPr>
          <p:cNvPr id="8" name="TextBox 7">
            <a:extLst>
              <a:ext uri="{FF2B5EF4-FFF2-40B4-BE49-F238E27FC236}">
                <a16:creationId xmlns="" xmlns:a16="http://schemas.microsoft.com/office/drawing/2014/main" id="{8983CBB8-0D47-40E5-9BCB-089CA5B7472A}"/>
              </a:ext>
            </a:extLst>
          </p:cNvPr>
          <p:cNvSpPr txBox="1"/>
          <p:nvPr/>
        </p:nvSpPr>
        <p:spPr>
          <a:xfrm>
            <a:off x="3373515" y="4208016"/>
            <a:ext cx="3059097" cy="375082"/>
          </a:xfrm>
          <a:prstGeom prst="rect">
            <a:avLst/>
          </a:prstGeom>
          <a:noFill/>
        </p:spPr>
        <p:txBody>
          <a:bodyPr wrap="square" rtlCol="0">
            <a:spAutoFit/>
          </a:bodyPr>
          <a:lstStyle/>
          <a:p>
            <a:endParaRPr lang="en-IN" dirty="0"/>
          </a:p>
        </p:txBody>
      </p:sp>
      <p:sp>
        <p:nvSpPr>
          <p:cNvPr id="9" name="TextBox 8">
            <a:extLst>
              <a:ext uri="{FF2B5EF4-FFF2-40B4-BE49-F238E27FC236}">
                <a16:creationId xmlns="" xmlns:a16="http://schemas.microsoft.com/office/drawing/2014/main" id="{FD52E186-7386-42BC-A4E7-54F879377244}"/>
              </a:ext>
            </a:extLst>
          </p:cNvPr>
          <p:cNvSpPr txBox="1"/>
          <p:nvPr/>
        </p:nvSpPr>
        <p:spPr>
          <a:xfrm>
            <a:off x="2675138" y="4174423"/>
            <a:ext cx="3059097" cy="369332"/>
          </a:xfrm>
          <a:prstGeom prst="rect">
            <a:avLst/>
          </a:prstGeom>
          <a:noFill/>
        </p:spPr>
        <p:txBody>
          <a:bodyPr wrap="square" rtlCol="0">
            <a:spAutoFit/>
          </a:bodyPr>
          <a:lstStyle/>
          <a:p>
            <a:r>
              <a:rPr lang="en-US" dirty="0"/>
              <a:t>Not easy to install and run</a:t>
            </a:r>
            <a:endParaRPr lang="en-IN" dirty="0"/>
          </a:p>
        </p:txBody>
      </p:sp>
    </p:spTree>
    <p:extLst>
      <p:ext uri="{BB962C8B-B14F-4D97-AF65-F5344CB8AC3E}">
        <p14:creationId xmlns:p14="http://schemas.microsoft.com/office/powerpoint/2010/main" val="2447115230"/>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3CD65D-61A5-43C9-A837-6EC73C7DA8AB}">
  <ds:schemaRefs>
    <ds:schemaRef ds:uri="http://schemas.microsoft.com/office/2006/metadata/properties"/>
    <ds:schemaRef ds:uri="http://purl.org/dc/elements/1.1/"/>
    <ds:schemaRef ds:uri="http://schemas.microsoft.com/office/infopath/2007/PartnerControls"/>
    <ds:schemaRef ds:uri="http://schemas.openxmlformats.org/package/2006/metadata/core-properties"/>
    <ds:schemaRef ds:uri="http://www.w3.org/XML/1998/namespace"/>
    <ds:schemaRef ds:uri="http://schemas.microsoft.com/office/2006/documentManagement/types"/>
    <ds:schemaRef ds:uri="16c05727-aa75-4e4a-9b5f-8a80a1165891"/>
    <ds:schemaRef ds:uri="71af3243-3dd4-4a8d-8c0d-dd76da1f02a5"/>
    <ds:schemaRef ds:uri="http://purl.org/dc/dcmitype/"/>
    <ds:schemaRef ds:uri="http://purl.org/dc/terms/"/>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879</Words>
  <Application>Microsoft Office PowerPoint</Application>
  <PresentationFormat>Widescreen</PresentationFormat>
  <Paragraphs>149</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Angsana New</vt:lpstr>
      <vt:lpstr>Arial</vt:lpstr>
      <vt:lpstr>Calibri</vt:lpstr>
      <vt:lpstr>Georgia Pro Cond Light</vt:lpstr>
      <vt:lpstr>Speak Pro</vt:lpstr>
      <vt:lpstr>RetrospectVTI</vt:lpstr>
      <vt:lpstr>Automatic water heater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2020-06-21T05:15:46Z</dcterms:created>
  <dcterms:modified xsi:type="dcterms:W3CDTF">2020-11-23T16:16:24Z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